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Proxima Nova"/>
      <p:regular r:id="rId33"/>
      <p:bold r:id="rId34"/>
      <p:italic r:id="rId35"/>
      <p:boldItalic r:id="rId36"/>
    </p:embeddedFont>
    <p:embeddedFont>
      <p:font typeface="Proxima Nova Semibold"/>
      <p:regular r:id="rId37"/>
      <p:bold r:id="rId38"/>
      <p:boldItalic r:id="rId39"/>
    </p:embeddedFont>
    <p:embeddedFont>
      <p:font typeface="Alfa Slab One"/>
      <p:regular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lfaSlabOne-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ProximaNova-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ProximaNova-italic.fntdata"/><Relationship Id="rId12" Type="http://schemas.openxmlformats.org/officeDocument/2006/relationships/slide" Target="slides/slide7.xml"/><Relationship Id="rId34" Type="http://schemas.openxmlformats.org/officeDocument/2006/relationships/font" Target="fonts/ProximaNova-bold.fntdata"/><Relationship Id="rId15" Type="http://schemas.openxmlformats.org/officeDocument/2006/relationships/slide" Target="slides/slide10.xml"/><Relationship Id="rId37" Type="http://schemas.openxmlformats.org/officeDocument/2006/relationships/font" Target="fonts/ProximaNovaSemibold-regular.fntdata"/><Relationship Id="rId14" Type="http://schemas.openxmlformats.org/officeDocument/2006/relationships/slide" Target="slides/slide9.xml"/><Relationship Id="rId36" Type="http://schemas.openxmlformats.org/officeDocument/2006/relationships/font" Target="fonts/ProximaNova-boldItalic.fntdata"/><Relationship Id="rId17" Type="http://schemas.openxmlformats.org/officeDocument/2006/relationships/slide" Target="slides/slide12.xml"/><Relationship Id="rId39" Type="http://schemas.openxmlformats.org/officeDocument/2006/relationships/font" Target="fonts/ProximaNovaSemibold-boldItalic.fntdata"/><Relationship Id="rId16" Type="http://schemas.openxmlformats.org/officeDocument/2006/relationships/slide" Target="slides/slide11.xml"/><Relationship Id="rId38" Type="http://schemas.openxmlformats.org/officeDocument/2006/relationships/font" Target="fonts/ProximaNovaSemibold-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0b636aa8e7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0b636aa8e7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0b636aa8e7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0b636aa8e7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0b636aa8e7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0b636aa8e7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0b636aa8e7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0b636aa8e7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faa33cba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faa33cba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faa33cbafd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faa33cbafd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faa33cbafd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faa33cbafd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faa33cbafd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faa33cbafd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faa33cbaf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faa33cbaf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faa33cbafd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faa33cbafd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0b636aa8e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0b636aa8e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faa33cbafd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faa33cbafd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faa33cbafd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faa33cbafd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faa33cbafd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faa33cbafd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faa33cbafd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faa33cbafd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30bfca0a1f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30bfca0a1f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30bfca0a1f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30bfca0a1f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30bfca0a1f2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30bfca0a1f2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0bfca0a1f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30bfca0a1f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0b636aa8e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0b636aa8e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0b636aa8e7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0b636aa8e7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0b636aa8e7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0b636aa8e7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0b636aa8e7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0b636aa8e7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0b636aa8e7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0b636aa8e7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0b636aa8e7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0b636aa8e7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0b636aa8e7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0b636aa8e7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cap="flat" cmpd="sng" w="76200">
            <a:solidFill>
              <a:schemeClr val="dk1"/>
            </a:solidFill>
            <a:prstDash val="solid"/>
            <a:round/>
            <a:headEnd len="sm" w="sm" type="none"/>
            <a:tailEnd len="sm" w="sm" type="none"/>
          </a:ln>
        </p:spPr>
      </p:cxnSp>
      <p:sp>
        <p:nvSpPr>
          <p:cNvPr id="11" name="Google Shape;11;p2"/>
          <p:cNvSpPr txBox="1"/>
          <p:nvPr>
            <p:ph type="ctrTitle"/>
          </p:nvPr>
        </p:nvSpPr>
        <p:spPr>
          <a:xfrm>
            <a:off x="311700" y="595975"/>
            <a:ext cx="8520600" cy="19578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idx="1" type="subTitle"/>
          </p:nvPr>
        </p:nvSpPr>
        <p:spPr>
          <a:xfrm>
            <a:off x="311700" y="3165823"/>
            <a:ext cx="8520600" cy="733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67925"/>
            <a:ext cx="8520600" cy="1980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idx="1" type="body"/>
          </p:nvPr>
        </p:nvSpPr>
        <p:spPr>
          <a:xfrm>
            <a:off x="311700" y="32242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490875"/>
            <a:ext cx="2808000" cy="30780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375599"/>
            <a:ext cx="4045200" cy="15519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idx="1" type="subTitle"/>
          </p:nvPr>
        </p:nvSpPr>
        <p:spPr>
          <a:xfrm>
            <a:off x="265500" y="2981125"/>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133275" y="692525"/>
            <a:ext cx="5519700" cy="1957800"/>
          </a:xfrm>
          <a:prstGeom prst="rect">
            <a:avLst/>
          </a:prstGeom>
        </p:spPr>
        <p:txBody>
          <a:bodyPr anchorCtr="0" anchor="b" bIns="91425" lIns="91425" spcFirstLastPara="1" rIns="91425" wrap="square" tIns="91425">
            <a:normAutofit/>
          </a:bodyPr>
          <a:lstStyle/>
          <a:p>
            <a:pPr indent="0" lvl="0" marL="0" rtl="0" algn="r">
              <a:spcBef>
                <a:spcPts val="0"/>
              </a:spcBef>
              <a:spcAft>
                <a:spcPts val="0"/>
              </a:spcAft>
              <a:buNone/>
            </a:pPr>
            <a:r>
              <a:rPr lang="en" sz="4000">
                <a:solidFill>
                  <a:srgbClr val="666666"/>
                </a:solidFill>
              </a:rPr>
              <a:t>Indonesia Bank Stock Visualization</a:t>
            </a:r>
            <a:endParaRPr sz="4000">
              <a:solidFill>
                <a:srgbClr val="666666"/>
              </a:solidFill>
            </a:endParaRPr>
          </a:p>
        </p:txBody>
      </p:sp>
      <p:pic>
        <p:nvPicPr>
          <p:cNvPr descr="Open Chromebook laptop computer" id="57" name="Google Shape;57;p13"/>
          <p:cNvPicPr preferRelativeResize="0"/>
          <p:nvPr/>
        </p:nvPicPr>
        <p:blipFill rotWithShape="1">
          <a:blip r:embed="rId3">
            <a:alphaModFix/>
          </a:blip>
          <a:srcRect b="0" l="0" r="22348" t="0"/>
          <a:stretch/>
        </p:blipFill>
        <p:spPr>
          <a:xfrm>
            <a:off x="5499050" y="817500"/>
            <a:ext cx="3644950" cy="2822399"/>
          </a:xfrm>
          <a:prstGeom prst="rect">
            <a:avLst/>
          </a:prstGeom>
          <a:noFill/>
          <a:ln>
            <a:noFill/>
          </a:ln>
        </p:spPr>
      </p:pic>
      <p:sp>
        <p:nvSpPr>
          <p:cNvPr id="58" name="Google Shape;58;p13"/>
          <p:cNvSpPr/>
          <p:nvPr/>
        </p:nvSpPr>
        <p:spPr>
          <a:xfrm>
            <a:off x="4242000" y="2628775"/>
            <a:ext cx="660000" cy="303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pic>
        <p:nvPicPr>
          <p:cNvPr id="59" name="Google Shape;59;p13"/>
          <p:cNvPicPr preferRelativeResize="0"/>
          <p:nvPr/>
        </p:nvPicPr>
        <p:blipFill>
          <a:blip r:embed="rId4">
            <a:alphaModFix/>
          </a:blip>
          <a:stretch>
            <a:fillRect/>
          </a:stretch>
        </p:blipFill>
        <p:spPr>
          <a:xfrm>
            <a:off x="6065250" y="1067275"/>
            <a:ext cx="3078750" cy="1988676"/>
          </a:xfrm>
          <a:prstGeom prst="rect">
            <a:avLst/>
          </a:prstGeom>
          <a:noFill/>
          <a:ln>
            <a:noFill/>
          </a:ln>
        </p:spPr>
      </p:pic>
      <p:sp>
        <p:nvSpPr>
          <p:cNvPr id="60" name="Google Shape;60;p13"/>
          <p:cNvSpPr/>
          <p:nvPr/>
        </p:nvSpPr>
        <p:spPr>
          <a:xfrm>
            <a:off x="1816275" y="2571750"/>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45818E"/>
                </a:solidFill>
                <a:latin typeface="Proxima Nova Semibold"/>
                <a:ea typeface="Proxima Nova Semibold"/>
                <a:cs typeface="Proxima Nova Semibold"/>
                <a:sym typeface="Proxima Nova Semibold"/>
              </a:rPr>
              <a:t>Feni Ismiati | ismiatifeni6@gmail.com | 6282210023177</a:t>
            </a:r>
            <a:endParaRPr sz="900">
              <a:solidFill>
                <a:srgbClr val="45818E"/>
              </a:solidFill>
              <a:latin typeface="Proxima Nova Semibold"/>
              <a:ea typeface="Proxima Nova Semibold"/>
              <a:cs typeface="Proxima Nova Semibold"/>
              <a:sym typeface="Proxima Nova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2. Determine the Data</a:t>
            </a:r>
            <a:endParaRPr>
              <a:solidFill>
                <a:srgbClr val="666666"/>
              </a:solidFill>
            </a:endParaRPr>
          </a:p>
        </p:txBody>
      </p:sp>
      <p:sp>
        <p:nvSpPr>
          <p:cNvPr id="159" name="Google Shape;159;p22"/>
          <p:cNvSpPr/>
          <p:nvPr/>
        </p:nvSpPr>
        <p:spPr>
          <a:xfrm>
            <a:off x="311700" y="1299825"/>
            <a:ext cx="3630900" cy="892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1100">
                <a:latin typeface="Proxima Nova"/>
                <a:ea typeface="Proxima Nova"/>
                <a:cs typeface="Proxima Nova"/>
                <a:sym typeface="Proxima Nova"/>
              </a:rPr>
              <a:t>In this project, the historical of bank stock data is from period </a:t>
            </a:r>
            <a:r>
              <a:rPr b="1" lang="en" sz="1100">
                <a:latin typeface="Proxima Nova"/>
                <a:ea typeface="Proxima Nova"/>
                <a:cs typeface="Proxima Nova"/>
                <a:sym typeface="Proxima Nova"/>
              </a:rPr>
              <a:t>31 December 2013</a:t>
            </a:r>
            <a:r>
              <a:rPr lang="en" sz="1100">
                <a:latin typeface="Proxima Nova"/>
                <a:ea typeface="Proxima Nova"/>
                <a:cs typeface="Proxima Nova"/>
                <a:sym typeface="Proxima Nova"/>
              </a:rPr>
              <a:t> to </a:t>
            </a:r>
            <a:r>
              <a:rPr b="1" lang="en" sz="1100">
                <a:latin typeface="Proxima Nova"/>
                <a:ea typeface="Proxima Nova"/>
                <a:cs typeface="Proxima Nova"/>
                <a:sym typeface="Proxima Nova"/>
              </a:rPr>
              <a:t>31 December 2023</a:t>
            </a:r>
            <a:endParaRPr b="1" sz="1100">
              <a:latin typeface="Proxima Nova"/>
              <a:ea typeface="Proxima Nova"/>
              <a:cs typeface="Proxima Nova"/>
              <a:sym typeface="Proxima Nova"/>
            </a:endParaRPr>
          </a:p>
        </p:txBody>
      </p:sp>
      <p:sp>
        <p:nvSpPr>
          <p:cNvPr id="160" name="Google Shape;160;p22"/>
          <p:cNvSpPr/>
          <p:nvPr/>
        </p:nvSpPr>
        <p:spPr>
          <a:xfrm>
            <a:off x="4342475" y="1460675"/>
            <a:ext cx="4653000" cy="11619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pic>
        <p:nvPicPr>
          <p:cNvPr id="161" name="Google Shape;161;p22"/>
          <p:cNvPicPr preferRelativeResize="0"/>
          <p:nvPr/>
        </p:nvPicPr>
        <p:blipFill rotWithShape="1">
          <a:blip r:embed="rId3">
            <a:alphaModFix/>
          </a:blip>
          <a:srcRect b="0" l="8650" r="0" t="0"/>
          <a:stretch/>
        </p:blipFill>
        <p:spPr>
          <a:xfrm>
            <a:off x="4560274" y="1681900"/>
            <a:ext cx="4217424" cy="719450"/>
          </a:xfrm>
          <a:prstGeom prst="rect">
            <a:avLst/>
          </a:prstGeom>
          <a:noFill/>
          <a:ln>
            <a:noFill/>
          </a:ln>
        </p:spPr>
      </p:pic>
      <p:sp>
        <p:nvSpPr>
          <p:cNvPr id="162" name="Google Shape;162;p22"/>
          <p:cNvSpPr/>
          <p:nvPr/>
        </p:nvSpPr>
        <p:spPr>
          <a:xfrm>
            <a:off x="175775" y="2078750"/>
            <a:ext cx="4296000" cy="2014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0"/>
              </a:spcAft>
              <a:buNone/>
            </a:pPr>
            <a:r>
              <a:rPr lang="en" sz="1100">
                <a:latin typeface="Proxima Nova"/>
                <a:ea typeface="Proxima Nova"/>
                <a:cs typeface="Proxima Nova"/>
                <a:sym typeface="Proxima Nova"/>
              </a:rPr>
              <a:t>These are the Indonesia's Bank Stocks used in this project:</a:t>
            </a:r>
            <a:endParaRPr sz="1100">
              <a:latin typeface="Proxima Nova"/>
              <a:ea typeface="Proxima Nova"/>
              <a:cs typeface="Proxima Nova"/>
              <a:sym typeface="Proxima Nova"/>
            </a:endParaRPr>
          </a:p>
          <a:p>
            <a:pPr indent="-298450" lvl="0" marL="457200" rtl="0" algn="l">
              <a:lnSpc>
                <a:spcPct val="95000"/>
              </a:lnSpc>
              <a:spcBef>
                <a:spcPts val="1200"/>
              </a:spcBef>
              <a:spcAft>
                <a:spcPts val="0"/>
              </a:spcAft>
              <a:buSzPts val="1100"/>
              <a:buFont typeface="Proxima Nova"/>
              <a:buAutoNum type="arabicPeriod"/>
            </a:pPr>
            <a:r>
              <a:rPr lang="en" sz="1100">
                <a:latin typeface="Proxima Nova"/>
                <a:ea typeface="Proxima Nova"/>
                <a:cs typeface="Proxima Nova"/>
                <a:sym typeface="Proxima Nova"/>
              </a:rPr>
              <a:t>PT Bank Central Asia Tbk </a:t>
            </a:r>
            <a:r>
              <a:rPr b="1" lang="en" sz="1100">
                <a:latin typeface="Proxima Nova"/>
                <a:ea typeface="Proxima Nova"/>
                <a:cs typeface="Proxima Nova"/>
                <a:sym typeface="Proxima Nova"/>
              </a:rPr>
              <a:t>(BBCA)</a:t>
            </a:r>
            <a:endParaRPr b="1" sz="1100">
              <a:latin typeface="Proxima Nova"/>
              <a:ea typeface="Proxima Nova"/>
              <a:cs typeface="Proxima Nova"/>
              <a:sym typeface="Proxima Nova"/>
            </a:endParaRPr>
          </a:p>
          <a:p>
            <a:pPr indent="-298450" lvl="0" marL="457200" rtl="0" algn="l">
              <a:lnSpc>
                <a:spcPct val="95000"/>
              </a:lnSpc>
              <a:spcBef>
                <a:spcPts val="0"/>
              </a:spcBef>
              <a:spcAft>
                <a:spcPts val="0"/>
              </a:spcAft>
              <a:buSzPts val="1100"/>
              <a:buFont typeface="Proxima Nova"/>
              <a:buAutoNum type="arabicPeriod"/>
            </a:pPr>
            <a:r>
              <a:rPr lang="en" sz="1100">
                <a:latin typeface="Proxima Nova"/>
                <a:ea typeface="Proxima Nova"/>
                <a:cs typeface="Proxima Nova"/>
                <a:sym typeface="Proxima Nova"/>
              </a:rPr>
              <a:t>PT Bank Rakyat Indonesia (Persero) Tbk </a:t>
            </a:r>
            <a:r>
              <a:rPr b="1" lang="en" sz="1100">
                <a:latin typeface="Proxima Nova"/>
                <a:ea typeface="Proxima Nova"/>
                <a:cs typeface="Proxima Nova"/>
                <a:sym typeface="Proxima Nova"/>
              </a:rPr>
              <a:t>(BBRI)</a:t>
            </a:r>
            <a:endParaRPr b="1" sz="1100">
              <a:latin typeface="Proxima Nova"/>
              <a:ea typeface="Proxima Nova"/>
              <a:cs typeface="Proxima Nova"/>
              <a:sym typeface="Proxima Nova"/>
            </a:endParaRPr>
          </a:p>
          <a:p>
            <a:pPr indent="-298450" lvl="0" marL="457200" rtl="0" algn="l">
              <a:lnSpc>
                <a:spcPct val="95000"/>
              </a:lnSpc>
              <a:spcBef>
                <a:spcPts val="0"/>
              </a:spcBef>
              <a:spcAft>
                <a:spcPts val="0"/>
              </a:spcAft>
              <a:buSzPts val="1100"/>
              <a:buFont typeface="Proxima Nova"/>
              <a:buAutoNum type="arabicPeriod"/>
            </a:pPr>
            <a:r>
              <a:rPr lang="en" sz="1100">
                <a:latin typeface="Proxima Nova"/>
                <a:ea typeface="Proxima Nova"/>
                <a:cs typeface="Proxima Nova"/>
                <a:sym typeface="Proxima Nova"/>
              </a:rPr>
              <a:t>PT Bank Mandiri (Persero) Tbk </a:t>
            </a:r>
            <a:r>
              <a:rPr b="1" lang="en" sz="1100">
                <a:latin typeface="Proxima Nova"/>
                <a:ea typeface="Proxima Nova"/>
                <a:cs typeface="Proxima Nova"/>
                <a:sym typeface="Proxima Nova"/>
              </a:rPr>
              <a:t>(BMRI)</a:t>
            </a:r>
            <a:endParaRPr b="1" sz="1100">
              <a:latin typeface="Proxima Nova"/>
              <a:ea typeface="Proxima Nova"/>
              <a:cs typeface="Proxima Nova"/>
              <a:sym typeface="Proxima Nova"/>
            </a:endParaRPr>
          </a:p>
          <a:p>
            <a:pPr indent="-298450" lvl="0" marL="457200" rtl="0" algn="l">
              <a:lnSpc>
                <a:spcPct val="95000"/>
              </a:lnSpc>
              <a:spcBef>
                <a:spcPts val="0"/>
              </a:spcBef>
              <a:spcAft>
                <a:spcPts val="0"/>
              </a:spcAft>
              <a:buSzPts val="1100"/>
              <a:buFont typeface="Proxima Nova"/>
              <a:buAutoNum type="arabicPeriod"/>
            </a:pPr>
            <a:r>
              <a:rPr lang="en" sz="1100">
                <a:latin typeface="Proxima Nova"/>
                <a:ea typeface="Proxima Nova"/>
                <a:cs typeface="Proxima Nova"/>
                <a:sym typeface="Proxima Nova"/>
              </a:rPr>
              <a:t>PT Bank Permata Tbk </a:t>
            </a:r>
            <a:r>
              <a:rPr b="1" lang="en" sz="1100">
                <a:latin typeface="Proxima Nova"/>
                <a:ea typeface="Proxima Nova"/>
                <a:cs typeface="Proxima Nova"/>
                <a:sym typeface="Proxima Nova"/>
              </a:rPr>
              <a:t>(BNLI)</a:t>
            </a:r>
            <a:endParaRPr b="1" sz="1100">
              <a:latin typeface="Proxima Nova"/>
              <a:ea typeface="Proxima Nova"/>
              <a:cs typeface="Proxima Nova"/>
              <a:sym typeface="Proxima Nova"/>
            </a:endParaRPr>
          </a:p>
          <a:p>
            <a:pPr indent="-298450" lvl="0" marL="457200" rtl="0" algn="l">
              <a:lnSpc>
                <a:spcPct val="95000"/>
              </a:lnSpc>
              <a:spcBef>
                <a:spcPts val="0"/>
              </a:spcBef>
              <a:spcAft>
                <a:spcPts val="0"/>
              </a:spcAft>
              <a:buSzPts val="1100"/>
              <a:buFont typeface="Proxima Nova"/>
              <a:buAutoNum type="arabicPeriod"/>
            </a:pPr>
            <a:r>
              <a:rPr lang="en" sz="1100">
                <a:latin typeface="Proxima Nova"/>
                <a:ea typeface="Proxima Nova"/>
                <a:cs typeface="Proxima Nova"/>
                <a:sym typeface="Proxima Nova"/>
              </a:rPr>
              <a:t>PT Bank Negara Indonesia (Persero) Tbk</a:t>
            </a:r>
            <a:r>
              <a:rPr b="1" lang="en" sz="1100">
                <a:latin typeface="Proxima Nova"/>
                <a:ea typeface="Proxima Nova"/>
                <a:cs typeface="Proxima Nova"/>
                <a:sym typeface="Proxima Nova"/>
              </a:rPr>
              <a:t> (BBNI)</a:t>
            </a:r>
            <a:endParaRPr b="1" sz="1100">
              <a:latin typeface="Proxima Nova"/>
              <a:ea typeface="Proxima Nova"/>
              <a:cs typeface="Proxima Nova"/>
              <a:sym typeface="Proxima Nova"/>
            </a:endParaRPr>
          </a:p>
          <a:p>
            <a:pPr indent="-298450" lvl="0" marL="457200" rtl="0" algn="l">
              <a:lnSpc>
                <a:spcPct val="95000"/>
              </a:lnSpc>
              <a:spcBef>
                <a:spcPts val="0"/>
              </a:spcBef>
              <a:spcAft>
                <a:spcPts val="0"/>
              </a:spcAft>
              <a:buSzPts val="1100"/>
              <a:buFont typeface="Proxima Nova"/>
              <a:buAutoNum type="arabicPeriod"/>
            </a:pPr>
            <a:r>
              <a:rPr lang="en" sz="1100">
                <a:latin typeface="Proxima Nova"/>
                <a:ea typeface="Proxima Nova"/>
                <a:cs typeface="Proxima Nova"/>
                <a:sym typeface="Proxima Nova"/>
              </a:rPr>
              <a:t>PT Bank CIMB Niaga Tbk </a:t>
            </a:r>
            <a:r>
              <a:rPr b="1" lang="en" sz="1100">
                <a:latin typeface="Proxima Nova"/>
                <a:ea typeface="Proxima Nova"/>
                <a:cs typeface="Proxima Nova"/>
                <a:sym typeface="Proxima Nova"/>
              </a:rPr>
              <a:t>(BNGA)</a:t>
            </a:r>
            <a:endParaRPr b="1" sz="1100">
              <a:latin typeface="Proxima Nova"/>
              <a:ea typeface="Proxima Nova"/>
              <a:cs typeface="Proxima Nova"/>
              <a:sym typeface="Proxima Nova"/>
            </a:endParaRPr>
          </a:p>
          <a:p>
            <a:pPr indent="-298450" lvl="0" marL="457200" rtl="0" algn="l">
              <a:lnSpc>
                <a:spcPct val="95000"/>
              </a:lnSpc>
              <a:spcBef>
                <a:spcPts val="0"/>
              </a:spcBef>
              <a:spcAft>
                <a:spcPts val="0"/>
              </a:spcAft>
              <a:buSzPts val="1100"/>
              <a:buFont typeface="Proxima Nova"/>
              <a:buAutoNum type="arabicPeriod"/>
            </a:pPr>
            <a:r>
              <a:rPr lang="en" sz="1100">
                <a:latin typeface="Proxima Nova"/>
                <a:ea typeface="Proxima Nova"/>
                <a:cs typeface="Proxima Nova"/>
                <a:sym typeface="Proxima Nova"/>
              </a:rPr>
              <a:t>PT Bank Mega Tbk </a:t>
            </a:r>
            <a:r>
              <a:rPr b="1" lang="en" sz="1100">
                <a:latin typeface="Proxima Nova"/>
                <a:ea typeface="Proxima Nova"/>
                <a:cs typeface="Proxima Nova"/>
                <a:sym typeface="Proxima Nova"/>
              </a:rPr>
              <a:t>(MEGA)</a:t>
            </a:r>
            <a:endParaRPr b="1" sz="1100">
              <a:latin typeface="Proxima Nova"/>
              <a:ea typeface="Proxima Nova"/>
              <a:cs typeface="Proxima Nova"/>
              <a:sym typeface="Proxima Nova"/>
            </a:endParaRPr>
          </a:p>
        </p:txBody>
      </p:sp>
      <p:pic>
        <p:nvPicPr>
          <p:cNvPr id="163" name="Google Shape;163;p22"/>
          <p:cNvPicPr preferRelativeResize="0"/>
          <p:nvPr/>
        </p:nvPicPr>
        <p:blipFill>
          <a:blip r:embed="rId4">
            <a:alphaModFix/>
          </a:blip>
          <a:stretch>
            <a:fillRect/>
          </a:stretch>
        </p:blipFill>
        <p:spPr>
          <a:xfrm>
            <a:off x="723925" y="4019125"/>
            <a:ext cx="6553200" cy="561975"/>
          </a:xfrm>
          <a:prstGeom prst="rect">
            <a:avLst/>
          </a:prstGeom>
          <a:noFill/>
          <a:ln>
            <a:noFill/>
          </a:ln>
        </p:spPr>
      </p:pic>
      <p:sp>
        <p:nvSpPr>
          <p:cNvPr id="164" name="Google Shape;164;p22"/>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3</a:t>
            </a:r>
            <a:r>
              <a:rPr lang="en">
                <a:solidFill>
                  <a:srgbClr val="666666"/>
                </a:solidFill>
              </a:rPr>
              <a:t>. Download the Data</a:t>
            </a:r>
            <a:endParaRPr>
              <a:solidFill>
                <a:srgbClr val="666666"/>
              </a:solidFill>
            </a:endParaRPr>
          </a:p>
        </p:txBody>
      </p:sp>
      <p:sp>
        <p:nvSpPr>
          <p:cNvPr id="170" name="Google Shape;170;p23"/>
          <p:cNvSpPr/>
          <p:nvPr/>
        </p:nvSpPr>
        <p:spPr>
          <a:xfrm>
            <a:off x="552500" y="1269075"/>
            <a:ext cx="3753300" cy="2405700"/>
          </a:xfrm>
          <a:prstGeom prst="roundRect">
            <a:avLst>
              <a:gd fmla="val 16667" name="adj"/>
            </a:avLst>
          </a:prstGeom>
          <a:noFill/>
          <a:ln>
            <a:noFill/>
          </a:ln>
        </p:spPr>
        <p:txBody>
          <a:bodyPr anchorCtr="0" anchor="ctr" bIns="91425" lIns="91425" spcFirstLastPara="1" rIns="91425" wrap="square" tIns="91425">
            <a:noAutofit/>
          </a:bodyPr>
          <a:lstStyle/>
          <a:p>
            <a:pPr indent="-241300" lvl="0" marL="228600" rtl="0" algn="l">
              <a:lnSpc>
                <a:spcPct val="95000"/>
              </a:lnSpc>
              <a:spcBef>
                <a:spcPts val="1200"/>
              </a:spcBef>
              <a:spcAft>
                <a:spcPts val="0"/>
              </a:spcAft>
              <a:buSzPts val="1100"/>
              <a:buFont typeface="Proxima Nova"/>
              <a:buChar char="●"/>
            </a:pPr>
            <a:r>
              <a:rPr lang="en" sz="1100">
                <a:latin typeface="Proxima Nova"/>
                <a:ea typeface="Proxima Nova"/>
                <a:cs typeface="Proxima Nova"/>
                <a:sym typeface="Proxima Nova"/>
              </a:rPr>
              <a:t>Retrieve</a:t>
            </a:r>
            <a:r>
              <a:rPr lang="en" sz="1100">
                <a:latin typeface="Proxima Nova"/>
                <a:ea typeface="Proxima Nova"/>
                <a:cs typeface="Proxima Nova"/>
                <a:sym typeface="Proxima Nova"/>
              </a:rPr>
              <a:t> financial data from</a:t>
            </a:r>
            <a:r>
              <a:rPr b="1" lang="en" sz="1100">
                <a:latin typeface="Proxima Nova"/>
                <a:ea typeface="Proxima Nova"/>
                <a:cs typeface="Proxima Nova"/>
                <a:sym typeface="Proxima Nova"/>
              </a:rPr>
              <a:t> Yahoo Finance</a:t>
            </a:r>
            <a:r>
              <a:rPr lang="en" sz="1100">
                <a:latin typeface="Proxima Nova"/>
                <a:ea typeface="Proxima Nova"/>
                <a:cs typeface="Proxima Nova"/>
                <a:sym typeface="Proxima Nova"/>
              </a:rPr>
              <a:t> using </a:t>
            </a:r>
            <a:r>
              <a:rPr b="1" lang="en" sz="1100">
                <a:solidFill>
                  <a:srgbClr val="45818E"/>
                </a:solidFill>
                <a:latin typeface="Proxima Nova"/>
                <a:ea typeface="Proxima Nova"/>
                <a:cs typeface="Proxima Nova"/>
                <a:sym typeface="Proxima Nova"/>
              </a:rPr>
              <a:t>y</a:t>
            </a:r>
            <a:r>
              <a:rPr b="1" lang="en" sz="1100">
                <a:solidFill>
                  <a:srgbClr val="45818E"/>
                </a:solidFill>
                <a:latin typeface="Proxima Nova"/>
                <a:ea typeface="Proxima Nova"/>
                <a:cs typeface="Proxima Nova"/>
                <a:sym typeface="Proxima Nova"/>
              </a:rPr>
              <a:t>finance</a:t>
            </a:r>
            <a:r>
              <a:rPr b="1" lang="en" sz="1100">
                <a:solidFill>
                  <a:srgbClr val="45818E"/>
                </a:solidFill>
                <a:latin typeface="Proxima Nova"/>
                <a:ea typeface="Proxima Nova"/>
                <a:cs typeface="Proxima Nova"/>
                <a:sym typeface="Proxima Nova"/>
              </a:rPr>
              <a:t> </a:t>
            </a:r>
            <a:r>
              <a:rPr lang="en" sz="1100">
                <a:latin typeface="Proxima Nova"/>
                <a:ea typeface="Proxima Nova"/>
                <a:cs typeface="Proxima Nova"/>
                <a:sym typeface="Proxima Nova"/>
              </a:rPr>
              <a:t>library to download the data.</a:t>
            </a:r>
            <a:endParaRPr sz="1100">
              <a:latin typeface="Proxima Nova"/>
              <a:ea typeface="Proxima Nova"/>
              <a:cs typeface="Proxima Nova"/>
              <a:sym typeface="Proxima Nova"/>
            </a:endParaRPr>
          </a:p>
          <a:p>
            <a:pPr indent="-241300" lvl="0" marL="228600" rtl="0" algn="l">
              <a:lnSpc>
                <a:spcPct val="95000"/>
              </a:lnSpc>
              <a:spcBef>
                <a:spcPts val="0"/>
              </a:spcBef>
              <a:spcAft>
                <a:spcPts val="0"/>
              </a:spcAft>
              <a:buSzPts val="1100"/>
              <a:buFont typeface="Proxima Nova"/>
              <a:buChar char="●"/>
            </a:pPr>
            <a:r>
              <a:rPr lang="en" sz="1100">
                <a:latin typeface="Proxima Nova"/>
                <a:ea typeface="Proxima Nova"/>
                <a:cs typeface="Proxima Nova"/>
                <a:sym typeface="Proxima Nova"/>
              </a:rPr>
              <a:t>The </a:t>
            </a:r>
            <a:r>
              <a:rPr b="1" lang="en" sz="1100">
                <a:solidFill>
                  <a:srgbClr val="45818E"/>
                </a:solidFill>
                <a:latin typeface="Proxima Nova"/>
                <a:ea typeface="Proxima Nova"/>
                <a:cs typeface="Proxima Nova"/>
                <a:sym typeface="Proxima Nova"/>
              </a:rPr>
              <a:t>download </a:t>
            </a:r>
            <a:r>
              <a:rPr lang="en" sz="1100">
                <a:latin typeface="Proxima Nova"/>
                <a:ea typeface="Proxima Nova"/>
                <a:cs typeface="Proxima Nova"/>
                <a:sym typeface="Proxima Nova"/>
              </a:rPr>
              <a:t>code</a:t>
            </a:r>
            <a:r>
              <a:rPr b="1" lang="en" sz="1100">
                <a:latin typeface="Proxima Nova"/>
                <a:ea typeface="Proxima Nova"/>
                <a:cs typeface="Proxima Nova"/>
                <a:sym typeface="Proxima Nova"/>
              </a:rPr>
              <a:t> </a:t>
            </a:r>
            <a:r>
              <a:rPr lang="en" sz="1100">
                <a:latin typeface="Proxima Nova"/>
                <a:ea typeface="Proxima Nova"/>
                <a:cs typeface="Proxima Nova"/>
                <a:sym typeface="Proxima Nova"/>
              </a:rPr>
              <a:t>is a method from the </a:t>
            </a:r>
            <a:r>
              <a:rPr b="1" lang="en" sz="1100">
                <a:solidFill>
                  <a:srgbClr val="45818E"/>
                </a:solidFill>
                <a:latin typeface="Proxima Nova"/>
                <a:ea typeface="Proxima Nova"/>
                <a:cs typeface="Proxima Nova"/>
                <a:sym typeface="Proxima Nova"/>
              </a:rPr>
              <a:t>yfinance </a:t>
            </a:r>
            <a:r>
              <a:rPr lang="en" sz="1100">
                <a:latin typeface="Proxima Nova"/>
                <a:ea typeface="Proxima Nova"/>
                <a:cs typeface="Proxima Nova"/>
                <a:sym typeface="Proxima Nova"/>
              </a:rPr>
              <a:t>library that retrieves stock data for the specified ticker. </a:t>
            </a:r>
            <a:endParaRPr sz="1100">
              <a:latin typeface="Proxima Nova"/>
              <a:ea typeface="Proxima Nova"/>
              <a:cs typeface="Proxima Nova"/>
              <a:sym typeface="Proxima Nova"/>
            </a:endParaRPr>
          </a:p>
          <a:p>
            <a:pPr indent="-241300" lvl="0" marL="228600" rtl="0" algn="l">
              <a:lnSpc>
                <a:spcPct val="95000"/>
              </a:lnSpc>
              <a:spcBef>
                <a:spcPts val="0"/>
              </a:spcBef>
              <a:spcAft>
                <a:spcPts val="0"/>
              </a:spcAft>
              <a:buSzPts val="1100"/>
              <a:buFont typeface="Proxima Nova"/>
              <a:buChar char="●"/>
            </a:pPr>
            <a:r>
              <a:rPr lang="en" sz="1100">
                <a:latin typeface="Proxima Nova"/>
                <a:ea typeface="Proxima Nova"/>
                <a:cs typeface="Proxima Nova"/>
                <a:sym typeface="Proxima Nova"/>
              </a:rPr>
              <a:t>The </a:t>
            </a:r>
            <a:r>
              <a:rPr b="1" lang="en" sz="1100">
                <a:solidFill>
                  <a:srgbClr val="45818E"/>
                </a:solidFill>
                <a:latin typeface="Proxima Nova"/>
                <a:ea typeface="Proxima Nova"/>
                <a:cs typeface="Proxima Nova"/>
                <a:sym typeface="Proxima Nova"/>
              </a:rPr>
              <a:t>ticker </a:t>
            </a:r>
            <a:r>
              <a:rPr lang="en" sz="1100">
                <a:latin typeface="Proxima Nova"/>
                <a:ea typeface="Proxima Nova"/>
                <a:cs typeface="Proxima Nova"/>
                <a:sym typeface="Proxima Nova"/>
              </a:rPr>
              <a:t>used is the bank stock symbol to download the data and store in the </a:t>
            </a:r>
            <a:r>
              <a:rPr b="1" lang="en" sz="1100">
                <a:solidFill>
                  <a:srgbClr val="45818E"/>
                </a:solidFill>
                <a:latin typeface="Proxima Nova"/>
                <a:ea typeface="Proxima Nova"/>
                <a:cs typeface="Proxima Nova"/>
                <a:sym typeface="Proxima Nova"/>
              </a:rPr>
              <a:t>stock_data </a:t>
            </a:r>
            <a:r>
              <a:rPr lang="en" sz="1100">
                <a:latin typeface="Proxima Nova"/>
                <a:ea typeface="Proxima Nova"/>
                <a:cs typeface="Proxima Nova"/>
                <a:sym typeface="Proxima Nova"/>
              </a:rPr>
              <a:t>dataframe</a:t>
            </a:r>
            <a:endParaRPr sz="1100">
              <a:latin typeface="Proxima Nova"/>
              <a:ea typeface="Proxima Nova"/>
              <a:cs typeface="Proxima Nova"/>
              <a:sym typeface="Proxima Nova"/>
            </a:endParaRPr>
          </a:p>
        </p:txBody>
      </p:sp>
      <p:pic>
        <p:nvPicPr>
          <p:cNvPr id="171" name="Google Shape;171;p23"/>
          <p:cNvPicPr preferRelativeResize="0"/>
          <p:nvPr/>
        </p:nvPicPr>
        <p:blipFill>
          <a:blip r:embed="rId3">
            <a:alphaModFix/>
          </a:blip>
          <a:stretch>
            <a:fillRect/>
          </a:stretch>
        </p:blipFill>
        <p:spPr>
          <a:xfrm>
            <a:off x="4460325" y="1783238"/>
            <a:ext cx="4077650" cy="1452325"/>
          </a:xfrm>
          <a:prstGeom prst="rect">
            <a:avLst/>
          </a:prstGeom>
          <a:noFill/>
          <a:ln>
            <a:noFill/>
          </a:ln>
        </p:spPr>
      </p:pic>
      <p:sp>
        <p:nvSpPr>
          <p:cNvPr id="172" name="Google Shape;172;p23"/>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176" name="Shape 176"/>
        <p:cNvGrpSpPr/>
        <p:nvPr/>
      </p:nvGrpSpPr>
      <p:grpSpPr>
        <a:xfrm>
          <a:off x="0" y="0"/>
          <a:ext cx="0" cy="0"/>
          <a:chOff x="0" y="0"/>
          <a:chExt cx="0" cy="0"/>
        </a:xfrm>
      </p:grpSpPr>
      <p:sp>
        <p:nvSpPr>
          <p:cNvPr id="177" name="Google Shape;177;p24"/>
          <p:cNvSpPr txBox="1"/>
          <p:nvPr>
            <p:ph type="title"/>
          </p:nvPr>
        </p:nvSpPr>
        <p:spPr>
          <a:xfrm>
            <a:off x="360925" y="16263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000">
                <a:solidFill>
                  <a:schemeClr val="lt1"/>
                </a:solidFill>
              </a:rPr>
              <a:t>EDA</a:t>
            </a:r>
            <a:endParaRPr sz="5000">
              <a:solidFill>
                <a:schemeClr val="lt1"/>
              </a:solidFill>
            </a:endParaRPr>
          </a:p>
        </p:txBody>
      </p:sp>
      <p:sp>
        <p:nvSpPr>
          <p:cNvPr id="178" name="Google Shape;178;p24"/>
          <p:cNvSpPr txBox="1"/>
          <p:nvPr>
            <p:ph type="title"/>
          </p:nvPr>
        </p:nvSpPr>
        <p:spPr>
          <a:xfrm>
            <a:off x="360925" y="24493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600">
                <a:solidFill>
                  <a:schemeClr val="lt1"/>
                </a:solidFill>
              </a:rPr>
              <a:t>(Exploratory Data Analysis)</a:t>
            </a:r>
            <a:endParaRPr sz="3600">
              <a:solidFill>
                <a:schemeClr val="lt1"/>
              </a:solidFill>
            </a:endParaRPr>
          </a:p>
        </p:txBody>
      </p:sp>
      <p:sp>
        <p:nvSpPr>
          <p:cNvPr id="179" name="Google Shape;179;p24"/>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chemeClr val="lt2"/>
                </a:solidFill>
                <a:latin typeface="Proxima Nova"/>
                <a:ea typeface="Proxima Nova"/>
                <a:cs typeface="Proxima Nova"/>
                <a:sym typeface="Proxima Nova"/>
              </a:rPr>
              <a:t>Feni Ismiati | ismiatifeni6@gmail.com | 6282210023177</a:t>
            </a:r>
            <a:endParaRPr sz="900">
              <a:solidFill>
                <a:schemeClr val="lt2"/>
              </a:solidFill>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5"/>
          <p:cNvSpPr/>
          <p:nvPr/>
        </p:nvSpPr>
        <p:spPr>
          <a:xfrm>
            <a:off x="1750425" y="1962875"/>
            <a:ext cx="1263900" cy="7167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300">
                <a:solidFill>
                  <a:schemeClr val="lt1"/>
                </a:solidFill>
                <a:latin typeface="Proxima Nova"/>
                <a:ea typeface="Proxima Nova"/>
                <a:cs typeface="Proxima Nova"/>
                <a:sym typeface="Proxima Nova"/>
              </a:rPr>
              <a:t>EDA</a:t>
            </a:r>
            <a:endParaRPr b="1" sz="1300">
              <a:solidFill>
                <a:schemeClr val="lt1"/>
              </a:solidFill>
              <a:latin typeface="Proxima Nova"/>
              <a:ea typeface="Proxima Nova"/>
              <a:cs typeface="Proxima Nova"/>
              <a:sym typeface="Proxima Nova"/>
            </a:endParaRPr>
          </a:p>
        </p:txBody>
      </p:sp>
      <p:cxnSp>
        <p:nvCxnSpPr>
          <p:cNvPr id="185" name="Google Shape;185;p25"/>
          <p:cNvCxnSpPr>
            <a:stCxn id="184" idx="3"/>
            <a:endCxn id="186" idx="1"/>
          </p:cNvCxnSpPr>
          <p:nvPr/>
        </p:nvCxnSpPr>
        <p:spPr>
          <a:xfrm flipH="1" rot="10800000">
            <a:off x="3014325" y="1073225"/>
            <a:ext cx="1354800" cy="1248000"/>
          </a:xfrm>
          <a:prstGeom prst="bentConnector3">
            <a:avLst>
              <a:gd fmla="val 50000" name="adj1"/>
            </a:avLst>
          </a:prstGeom>
          <a:noFill/>
          <a:ln cap="flat" cmpd="sng" w="9525">
            <a:solidFill>
              <a:schemeClr val="dk2"/>
            </a:solidFill>
            <a:prstDash val="solid"/>
            <a:round/>
            <a:headEnd len="med" w="med" type="none"/>
            <a:tailEnd len="med" w="med" type="none"/>
          </a:ln>
        </p:spPr>
      </p:cxnSp>
      <p:sp>
        <p:nvSpPr>
          <p:cNvPr id="186" name="Google Shape;186;p25"/>
          <p:cNvSpPr/>
          <p:nvPr/>
        </p:nvSpPr>
        <p:spPr>
          <a:xfrm>
            <a:off x="4369125" y="714775"/>
            <a:ext cx="2104200" cy="7167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300">
                <a:solidFill>
                  <a:schemeClr val="lt1"/>
                </a:solidFill>
                <a:latin typeface="Proxima Nova"/>
                <a:ea typeface="Proxima Nova"/>
                <a:cs typeface="Proxima Nova"/>
                <a:sym typeface="Proxima Nova"/>
              </a:rPr>
              <a:t>Analyze maximum and minimum Close price</a:t>
            </a:r>
            <a:endParaRPr sz="1300">
              <a:solidFill>
                <a:schemeClr val="lt1"/>
              </a:solidFill>
              <a:latin typeface="Proxima Nova"/>
              <a:ea typeface="Proxima Nova"/>
              <a:cs typeface="Proxima Nova"/>
              <a:sym typeface="Proxima Nova"/>
            </a:endParaRPr>
          </a:p>
        </p:txBody>
      </p:sp>
      <p:sp>
        <p:nvSpPr>
          <p:cNvPr id="187" name="Google Shape;187;p25"/>
          <p:cNvSpPr/>
          <p:nvPr/>
        </p:nvSpPr>
        <p:spPr>
          <a:xfrm>
            <a:off x="4369125" y="1962875"/>
            <a:ext cx="2104200" cy="7167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300">
                <a:solidFill>
                  <a:schemeClr val="lt1"/>
                </a:solidFill>
                <a:latin typeface="Proxima Nova"/>
                <a:ea typeface="Proxima Nova"/>
                <a:cs typeface="Proxima Nova"/>
                <a:sym typeface="Proxima Nova"/>
              </a:rPr>
              <a:t>Identify the specific dates of returns</a:t>
            </a:r>
            <a:endParaRPr sz="1300">
              <a:solidFill>
                <a:schemeClr val="lt1"/>
              </a:solidFill>
              <a:latin typeface="Proxima Nova"/>
              <a:ea typeface="Proxima Nova"/>
              <a:cs typeface="Proxima Nova"/>
              <a:sym typeface="Proxima Nova"/>
            </a:endParaRPr>
          </a:p>
        </p:txBody>
      </p:sp>
      <p:sp>
        <p:nvSpPr>
          <p:cNvPr id="188" name="Google Shape;188;p25"/>
          <p:cNvSpPr/>
          <p:nvPr/>
        </p:nvSpPr>
        <p:spPr>
          <a:xfrm>
            <a:off x="4369125" y="3176700"/>
            <a:ext cx="2104200" cy="7167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300">
                <a:solidFill>
                  <a:schemeClr val="lt1"/>
                </a:solidFill>
                <a:latin typeface="Proxima Nova"/>
                <a:ea typeface="Proxima Nova"/>
                <a:cs typeface="Proxima Nova"/>
                <a:sym typeface="Proxima Nova"/>
              </a:rPr>
              <a:t>Calculate the average return</a:t>
            </a:r>
            <a:endParaRPr sz="1300">
              <a:solidFill>
                <a:schemeClr val="lt1"/>
              </a:solidFill>
              <a:latin typeface="Proxima Nova"/>
              <a:ea typeface="Proxima Nova"/>
              <a:cs typeface="Proxima Nova"/>
              <a:sym typeface="Proxima Nova"/>
            </a:endParaRPr>
          </a:p>
        </p:txBody>
      </p:sp>
      <p:cxnSp>
        <p:nvCxnSpPr>
          <p:cNvPr id="189" name="Google Shape;189;p25"/>
          <p:cNvCxnSpPr>
            <a:stCxn id="184" idx="3"/>
            <a:endCxn id="187" idx="1"/>
          </p:cNvCxnSpPr>
          <p:nvPr/>
        </p:nvCxnSpPr>
        <p:spPr>
          <a:xfrm>
            <a:off x="3014325" y="2321225"/>
            <a:ext cx="1354800" cy="0"/>
          </a:xfrm>
          <a:prstGeom prst="straightConnector1">
            <a:avLst/>
          </a:prstGeom>
          <a:noFill/>
          <a:ln cap="flat" cmpd="sng" w="9525">
            <a:solidFill>
              <a:schemeClr val="dk2"/>
            </a:solidFill>
            <a:prstDash val="solid"/>
            <a:round/>
            <a:headEnd len="med" w="med" type="none"/>
            <a:tailEnd len="med" w="med" type="none"/>
          </a:ln>
        </p:spPr>
      </p:cxnSp>
      <p:cxnSp>
        <p:nvCxnSpPr>
          <p:cNvPr id="190" name="Google Shape;190;p25"/>
          <p:cNvCxnSpPr>
            <a:stCxn id="184" idx="3"/>
            <a:endCxn id="188" idx="1"/>
          </p:cNvCxnSpPr>
          <p:nvPr/>
        </p:nvCxnSpPr>
        <p:spPr>
          <a:xfrm>
            <a:off x="3014325" y="2321225"/>
            <a:ext cx="1354800" cy="1213800"/>
          </a:xfrm>
          <a:prstGeom prst="bentConnector3">
            <a:avLst>
              <a:gd fmla="val 50000" name="adj1"/>
            </a:avLst>
          </a:prstGeom>
          <a:noFill/>
          <a:ln cap="flat" cmpd="sng" w="9525">
            <a:solidFill>
              <a:schemeClr val="dk2"/>
            </a:solidFill>
            <a:prstDash val="solid"/>
            <a:round/>
            <a:headEnd len="med" w="med" type="none"/>
            <a:tailEnd len="med" w="med" type="none"/>
          </a:ln>
        </p:spPr>
      </p:cxnSp>
      <p:sp>
        <p:nvSpPr>
          <p:cNvPr id="191" name="Google Shape;191;p25"/>
          <p:cNvSpPr/>
          <p:nvPr/>
        </p:nvSpPr>
        <p:spPr>
          <a:xfrm>
            <a:off x="234375" y="255975"/>
            <a:ext cx="3354900" cy="817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1100">
                <a:latin typeface="Proxima Nova"/>
                <a:ea typeface="Proxima Nova"/>
                <a:cs typeface="Proxima Nova"/>
                <a:sym typeface="Proxima Nova"/>
              </a:rPr>
              <a:t>In this section, there are several objectives that need to be answered using Exploratory Data Analysis (EDA)</a:t>
            </a:r>
            <a:endParaRPr b="1" sz="1100">
              <a:latin typeface="Proxima Nova"/>
              <a:ea typeface="Proxima Nova"/>
              <a:cs typeface="Proxima Nova"/>
              <a:sym typeface="Proxima Nova"/>
            </a:endParaRPr>
          </a:p>
        </p:txBody>
      </p:sp>
      <p:sp>
        <p:nvSpPr>
          <p:cNvPr id="192" name="Google Shape;192;p25"/>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Analyze maximum and minimum Close price</a:t>
            </a:r>
            <a:endParaRPr>
              <a:solidFill>
                <a:srgbClr val="666666"/>
              </a:solidFill>
            </a:endParaRPr>
          </a:p>
        </p:txBody>
      </p:sp>
      <p:sp>
        <p:nvSpPr>
          <p:cNvPr id="198" name="Google Shape;198;p26"/>
          <p:cNvSpPr/>
          <p:nvPr/>
        </p:nvSpPr>
        <p:spPr>
          <a:xfrm>
            <a:off x="442650" y="1077350"/>
            <a:ext cx="7107600" cy="20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What is the maximum and minimum closing price for each bank stock during the specified period?</a:t>
            </a:r>
            <a:endParaRPr sz="1100">
              <a:latin typeface="Proxima Nova"/>
              <a:ea typeface="Proxima Nova"/>
              <a:cs typeface="Proxima Nova"/>
              <a:sym typeface="Proxima Nova"/>
            </a:endParaRPr>
          </a:p>
        </p:txBody>
      </p:sp>
      <p:pic>
        <p:nvPicPr>
          <p:cNvPr id="199" name="Google Shape;199;p26"/>
          <p:cNvPicPr preferRelativeResize="0"/>
          <p:nvPr/>
        </p:nvPicPr>
        <p:blipFill>
          <a:blip r:embed="rId3">
            <a:alphaModFix/>
          </a:blip>
          <a:stretch>
            <a:fillRect/>
          </a:stretch>
        </p:blipFill>
        <p:spPr>
          <a:xfrm>
            <a:off x="3005588" y="1937450"/>
            <a:ext cx="2854525" cy="2309475"/>
          </a:xfrm>
          <a:prstGeom prst="rect">
            <a:avLst/>
          </a:prstGeom>
          <a:noFill/>
          <a:ln>
            <a:noFill/>
          </a:ln>
        </p:spPr>
      </p:pic>
      <p:sp>
        <p:nvSpPr>
          <p:cNvPr id="200" name="Google Shape;200;p26"/>
          <p:cNvSpPr/>
          <p:nvPr/>
        </p:nvSpPr>
        <p:spPr>
          <a:xfrm>
            <a:off x="3483488" y="1517425"/>
            <a:ext cx="1898700" cy="3708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latin typeface="Proxima Nova"/>
                <a:ea typeface="Proxima Nova"/>
                <a:cs typeface="Proxima Nova"/>
                <a:sym typeface="Proxima Nova"/>
              </a:rPr>
              <a:t>Maximum Close price</a:t>
            </a:r>
            <a:endParaRPr b="1" sz="1300">
              <a:solidFill>
                <a:schemeClr val="lt1"/>
              </a:solidFill>
              <a:latin typeface="Proxima Nova"/>
              <a:ea typeface="Proxima Nova"/>
              <a:cs typeface="Proxima Nova"/>
              <a:sym typeface="Proxima Nova"/>
            </a:endParaRPr>
          </a:p>
        </p:txBody>
      </p:sp>
      <p:sp>
        <p:nvSpPr>
          <p:cNvPr id="201" name="Google Shape;201;p26"/>
          <p:cNvSpPr/>
          <p:nvPr/>
        </p:nvSpPr>
        <p:spPr>
          <a:xfrm>
            <a:off x="6415563" y="1517425"/>
            <a:ext cx="1898700" cy="3708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latin typeface="Proxima Nova"/>
                <a:ea typeface="Proxima Nova"/>
                <a:cs typeface="Proxima Nova"/>
                <a:sym typeface="Proxima Nova"/>
              </a:rPr>
              <a:t>Minimum </a:t>
            </a:r>
            <a:r>
              <a:rPr b="1" lang="en" sz="1300">
                <a:solidFill>
                  <a:schemeClr val="lt1"/>
                </a:solidFill>
                <a:latin typeface="Proxima Nova"/>
                <a:ea typeface="Proxima Nova"/>
                <a:cs typeface="Proxima Nova"/>
                <a:sym typeface="Proxima Nova"/>
              </a:rPr>
              <a:t>Close price</a:t>
            </a:r>
            <a:endParaRPr b="1" sz="1300">
              <a:solidFill>
                <a:schemeClr val="lt1"/>
              </a:solidFill>
              <a:latin typeface="Proxima Nova"/>
              <a:ea typeface="Proxima Nova"/>
              <a:cs typeface="Proxima Nova"/>
              <a:sym typeface="Proxima Nova"/>
            </a:endParaRPr>
          </a:p>
        </p:txBody>
      </p:sp>
      <p:pic>
        <p:nvPicPr>
          <p:cNvPr id="202" name="Google Shape;202;p26"/>
          <p:cNvPicPr preferRelativeResize="0"/>
          <p:nvPr/>
        </p:nvPicPr>
        <p:blipFill rotWithShape="1">
          <a:blip r:embed="rId4">
            <a:alphaModFix/>
          </a:blip>
          <a:srcRect b="0" l="0" r="0" t="2133"/>
          <a:stretch/>
        </p:blipFill>
        <p:spPr>
          <a:xfrm>
            <a:off x="6011700" y="1937450"/>
            <a:ext cx="2974150" cy="2255925"/>
          </a:xfrm>
          <a:prstGeom prst="rect">
            <a:avLst/>
          </a:prstGeom>
          <a:noFill/>
          <a:ln>
            <a:noFill/>
          </a:ln>
        </p:spPr>
      </p:pic>
      <p:sp>
        <p:nvSpPr>
          <p:cNvPr id="203" name="Google Shape;203;p26"/>
          <p:cNvSpPr/>
          <p:nvPr/>
        </p:nvSpPr>
        <p:spPr>
          <a:xfrm>
            <a:off x="311700" y="1937450"/>
            <a:ext cx="2726400" cy="1660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Create </a:t>
            </a:r>
            <a:r>
              <a:rPr b="1" lang="en" sz="1100">
                <a:solidFill>
                  <a:srgbClr val="45818E"/>
                </a:solidFill>
                <a:latin typeface="Proxima Nova"/>
                <a:ea typeface="Proxima Nova"/>
                <a:cs typeface="Proxima Nova"/>
                <a:sym typeface="Proxima Nova"/>
              </a:rPr>
              <a:t>max.( )</a:t>
            </a:r>
            <a:r>
              <a:rPr lang="en" sz="1100">
                <a:latin typeface="Proxima Nova"/>
                <a:ea typeface="Proxima Nova"/>
                <a:cs typeface="Proxima Nova"/>
                <a:sym typeface="Proxima Nova"/>
              </a:rPr>
              <a:t> and </a:t>
            </a:r>
            <a:r>
              <a:rPr b="1" lang="en" sz="1100">
                <a:solidFill>
                  <a:srgbClr val="45818E"/>
                </a:solidFill>
                <a:latin typeface="Proxima Nova"/>
                <a:ea typeface="Proxima Nova"/>
                <a:cs typeface="Proxima Nova"/>
                <a:sym typeface="Proxima Nova"/>
              </a:rPr>
              <a:t>min.( )</a:t>
            </a:r>
            <a:r>
              <a:rPr b="1" lang="en" sz="1100">
                <a:latin typeface="Proxima Nova"/>
                <a:ea typeface="Proxima Nova"/>
                <a:cs typeface="Proxima Nova"/>
                <a:sym typeface="Proxima Nova"/>
              </a:rPr>
              <a:t> </a:t>
            </a:r>
            <a:r>
              <a:rPr lang="en" sz="1100">
                <a:latin typeface="Proxima Nova"/>
                <a:ea typeface="Proxima Nova"/>
                <a:cs typeface="Proxima Nova"/>
                <a:sym typeface="Proxima Nova"/>
              </a:rPr>
              <a:t>from pandas library to determine the maximum and minimum of Close price for each bank stock. It shows that the range of </a:t>
            </a:r>
            <a:r>
              <a:rPr b="1" lang="en" sz="1100">
                <a:latin typeface="Proxima Nova"/>
                <a:ea typeface="Proxima Nova"/>
                <a:cs typeface="Proxima Nova"/>
                <a:sym typeface="Proxima Nova"/>
              </a:rPr>
              <a:t>maximum close price is 1,790 - 9,400</a:t>
            </a:r>
            <a:r>
              <a:rPr lang="en" sz="1100">
                <a:latin typeface="Proxima Nova"/>
                <a:ea typeface="Proxima Nova"/>
                <a:cs typeface="Proxima Nova"/>
                <a:sym typeface="Proxima Nova"/>
              </a:rPr>
              <a:t>. Meanwhile the range of </a:t>
            </a:r>
            <a:r>
              <a:rPr b="1" lang="en" sz="1100">
                <a:latin typeface="Proxima Nova"/>
                <a:ea typeface="Proxima Nova"/>
                <a:cs typeface="Proxima Nova"/>
                <a:sym typeface="Proxima Nova"/>
              </a:rPr>
              <a:t>minimum close price is 382 - 1,865.</a:t>
            </a:r>
            <a:endParaRPr b="1" sz="1100">
              <a:latin typeface="Proxima Nova"/>
              <a:ea typeface="Proxima Nova"/>
              <a:cs typeface="Proxima Nova"/>
              <a:sym typeface="Proxima Nova"/>
            </a:endParaRPr>
          </a:p>
        </p:txBody>
      </p:sp>
      <p:sp>
        <p:nvSpPr>
          <p:cNvPr id="204" name="Google Shape;204;p26"/>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Identify the specific dates of returns</a:t>
            </a:r>
            <a:endParaRPr>
              <a:solidFill>
                <a:srgbClr val="666666"/>
              </a:solidFill>
            </a:endParaRPr>
          </a:p>
        </p:txBody>
      </p:sp>
      <p:sp>
        <p:nvSpPr>
          <p:cNvPr id="210" name="Google Shape;210;p27"/>
          <p:cNvSpPr/>
          <p:nvPr/>
        </p:nvSpPr>
        <p:spPr>
          <a:xfrm>
            <a:off x="353575" y="1017725"/>
            <a:ext cx="7107600" cy="20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On which specific dates did each bank stock reach its maximum and minimum return values?</a:t>
            </a:r>
            <a:endParaRPr sz="1100">
              <a:latin typeface="Proxima Nova"/>
              <a:ea typeface="Proxima Nova"/>
              <a:cs typeface="Proxima Nova"/>
              <a:sym typeface="Proxima Nova"/>
            </a:endParaRPr>
          </a:p>
        </p:txBody>
      </p:sp>
      <p:sp>
        <p:nvSpPr>
          <p:cNvPr id="211" name="Google Shape;211;p27"/>
          <p:cNvSpPr/>
          <p:nvPr/>
        </p:nvSpPr>
        <p:spPr>
          <a:xfrm>
            <a:off x="311700" y="1311175"/>
            <a:ext cx="4118400" cy="955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First, we should know what does </a:t>
            </a:r>
            <a:r>
              <a:rPr b="1" lang="en" sz="1100">
                <a:latin typeface="Proxima Nova"/>
                <a:ea typeface="Proxima Nova"/>
                <a:cs typeface="Proxima Nova"/>
                <a:sym typeface="Proxima Nova"/>
              </a:rPr>
              <a:t>Return </a:t>
            </a:r>
            <a:r>
              <a:rPr lang="en" sz="1100">
                <a:latin typeface="Proxima Nova"/>
                <a:ea typeface="Proxima Nova"/>
                <a:cs typeface="Proxima Nova"/>
                <a:sym typeface="Proxima Nova"/>
              </a:rPr>
              <a:t>mean? </a:t>
            </a:r>
            <a:r>
              <a:rPr b="1" lang="en" sz="1100">
                <a:latin typeface="Proxima Nova"/>
                <a:ea typeface="Proxima Nova"/>
                <a:cs typeface="Proxima Nova"/>
                <a:sym typeface="Proxima Nova"/>
              </a:rPr>
              <a:t>Return </a:t>
            </a:r>
            <a:r>
              <a:rPr lang="en" sz="1100">
                <a:latin typeface="Proxima Nova"/>
                <a:ea typeface="Proxima Nova"/>
                <a:cs typeface="Proxima Nova"/>
                <a:sym typeface="Proxima Nova"/>
              </a:rPr>
              <a:t>is basically represent the gain or loss of an investment over a specified period. Therefore, </a:t>
            </a:r>
            <a:r>
              <a:rPr b="1" lang="en" sz="1100">
                <a:latin typeface="Proxima Nova"/>
                <a:ea typeface="Proxima Nova"/>
                <a:cs typeface="Proxima Nova"/>
                <a:sym typeface="Proxima Nova"/>
              </a:rPr>
              <a:t>Return </a:t>
            </a:r>
            <a:r>
              <a:rPr lang="en" sz="1100">
                <a:latin typeface="Proxima Nova"/>
                <a:ea typeface="Proxima Nova"/>
                <a:cs typeface="Proxima Nova"/>
                <a:sym typeface="Proxima Nova"/>
              </a:rPr>
              <a:t>calculation is:</a:t>
            </a:r>
            <a:endParaRPr sz="1100">
              <a:latin typeface="Proxima Nova"/>
              <a:ea typeface="Proxima Nova"/>
              <a:cs typeface="Proxima Nova"/>
              <a:sym typeface="Proxima Nova"/>
            </a:endParaRPr>
          </a:p>
        </p:txBody>
      </p:sp>
      <p:sp>
        <p:nvSpPr>
          <p:cNvPr id="212" name="Google Shape;212;p27"/>
          <p:cNvSpPr/>
          <p:nvPr/>
        </p:nvSpPr>
        <p:spPr>
          <a:xfrm>
            <a:off x="1055900" y="2266963"/>
            <a:ext cx="2240700" cy="7812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300">
              <a:solidFill>
                <a:schemeClr val="lt1"/>
              </a:solidFill>
              <a:latin typeface="Proxima Nova"/>
              <a:ea typeface="Proxima Nova"/>
              <a:cs typeface="Proxima Nova"/>
              <a:sym typeface="Proxima Nova"/>
            </a:endParaRPr>
          </a:p>
        </p:txBody>
      </p:sp>
      <p:pic>
        <p:nvPicPr>
          <p:cNvPr id="213" name="Google Shape;213;p27"/>
          <p:cNvPicPr preferRelativeResize="0"/>
          <p:nvPr/>
        </p:nvPicPr>
        <p:blipFill>
          <a:blip r:embed="rId3">
            <a:alphaModFix/>
          </a:blip>
          <a:stretch>
            <a:fillRect/>
          </a:stretch>
        </p:blipFill>
        <p:spPr>
          <a:xfrm>
            <a:off x="1222350" y="2361675"/>
            <a:ext cx="1907812" cy="591775"/>
          </a:xfrm>
          <a:prstGeom prst="rect">
            <a:avLst/>
          </a:prstGeom>
          <a:noFill/>
          <a:ln>
            <a:noFill/>
          </a:ln>
        </p:spPr>
      </p:pic>
      <p:sp>
        <p:nvSpPr>
          <p:cNvPr id="214" name="Google Shape;214;p27"/>
          <p:cNvSpPr/>
          <p:nvPr/>
        </p:nvSpPr>
        <p:spPr>
          <a:xfrm>
            <a:off x="311550" y="3160900"/>
            <a:ext cx="4118400" cy="13074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00000"/>
              </a:lnSpc>
              <a:spcBef>
                <a:spcPts val="1200"/>
              </a:spcBef>
              <a:spcAft>
                <a:spcPts val="0"/>
              </a:spcAft>
              <a:buNone/>
            </a:pPr>
            <a:r>
              <a:rPr b="1" lang="en" sz="1100">
                <a:latin typeface="Proxima Nova"/>
                <a:ea typeface="Proxima Nova"/>
                <a:cs typeface="Proxima Nova"/>
                <a:sym typeface="Proxima Nova"/>
              </a:rPr>
              <a:t>rt</a:t>
            </a:r>
            <a:r>
              <a:rPr lang="en" sz="1100">
                <a:latin typeface="Proxima Nova"/>
                <a:ea typeface="Proxima Nova"/>
                <a:cs typeface="Proxima Nova"/>
                <a:sym typeface="Proxima Nova"/>
              </a:rPr>
              <a:t>​: the return of the stock at time </a:t>
            </a:r>
            <a:r>
              <a:rPr b="1" lang="en" sz="1100">
                <a:latin typeface="Proxima Nova"/>
                <a:ea typeface="Proxima Nova"/>
                <a:cs typeface="Proxima Nova"/>
                <a:sym typeface="Proxima Nova"/>
              </a:rPr>
              <a:t>t</a:t>
            </a:r>
            <a:r>
              <a:rPr lang="en" sz="1100">
                <a:latin typeface="Proxima Nova"/>
                <a:ea typeface="Proxima Nova"/>
                <a:cs typeface="Proxima Nova"/>
                <a:sym typeface="Proxima Nova"/>
              </a:rPr>
              <a:t>. This represents the percentage change in the stock's price from the previous day</a:t>
            </a:r>
            <a:endParaRPr sz="1100">
              <a:latin typeface="Proxima Nova"/>
              <a:ea typeface="Proxima Nova"/>
              <a:cs typeface="Proxima Nova"/>
              <a:sym typeface="Proxima Nova"/>
            </a:endParaRPr>
          </a:p>
          <a:p>
            <a:pPr indent="0" lvl="0" marL="0" rtl="0" algn="l">
              <a:lnSpc>
                <a:spcPct val="100000"/>
              </a:lnSpc>
              <a:spcBef>
                <a:spcPts val="1200"/>
              </a:spcBef>
              <a:spcAft>
                <a:spcPts val="0"/>
              </a:spcAft>
              <a:buNone/>
            </a:pPr>
            <a:r>
              <a:rPr b="1" lang="en" sz="1100">
                <a:latin typeface="Proxima Nova"/>
                <a:ea typeface="Proxima Nova"/>
                <a:cs typeface="Proxima Nova"/>
                <a:sym typeface="Proxima Nova"/>
              </a:rPr>
              <a:t>pt</a:t>
            </a:r>
            <a:r>
              <a:rPr lang="en" sz="1100">
                <a:latin typeface="Proxima Nova"/>
                <a:ea typeface="Proxima Nova"/>
                <a:cs typeface="Proxima Nova"/>
                <a:sym typeface="Proxima Nova"/>
              </a:rPr>
              <a:t>: the stock's closing price at time </a:t>
            </a:r>
            <a:r>
              <a:rPr b="1" lang="en" sz="1100">
                <a:latin typeface="Proxima Nova"/>
                <a:ea typeface="Proxima Nova"/>
                <a:cs typeface="Proxima Nova"/>
                <a:sym typeface="Proxima Nova"/>
              </a:rPr>
              <a:t>t</a:t>
            </a:r>
            <a:r>
              <a:rPr lang="en" sz="1100">
                <a:latin typeface="Proxima Nova"/>
                <a:ea typeface="Proxima Nova"/>
                <a:cs typeface="Proxima Nova"/>
                <a:sym typeface="Proxima Nova"/>
              </a:rPr>
              <a:t>. In this project </a:t>
            </a:r>
            <a:r>
              <a:rPr b="1" lang="en" sz="1100">
                <a:latin typeface="Proxima Nova"/>
                <a:ea typeface="Proxima Nova"/>
                <a:cs typeface="Proxima Nova"/>
                <a:sym typeface="Proxima Nova"/>
              </a:rPr>
              <a:t>t</a:t>
            </a:r>
            <a:r>
              <a:rPr lang="en" sz="1100">
                <a:latin typeface="Proxima Nova"/>
                <a:ea typeface="Proxima Nova"/>
                <a:cs typeface="Proxima Nova"/>
                <a:sym typeface="Proxima Nova"/>
              </a:rPr>
              <a:t> is current day</a:t>
            </a:r>
            <a:endParaRPr sz="1100">
              <a:latin typeface="Proxima Nova"/>
              <a:ea typeface="Proxima Nova"/>
              <a:cs typeface="Proxima Nova"/>
              <a:sym typeface="Proxima Nova"/>
            </a:endParaRPr>
          </a:p>
          <a:p>
            <a:pPr indent="0" lvl="0" marL="0" rtl="0" algn="l">
              <a:lnSpc>
                <a:spcPct val="100000"/>
              </a:lnSpc>
              <a:spcBef>
                <a:spcPts val="1200"/>
              </a:spcBef>
              <a:spcAft>
                <a:spcPts val="1200"/>
              </a:spcAft>
              <a:buNone/>
            </a:pPr>
            <a:r>
              <a:rPr b="1" lang="en" sz="1100">
                <a:latin typeface="Proxima Nova"/>
                <a:ea typeface="Proxima Nova"/>
                <a:cs typeface="Proxima Nova"/>
                <a:sym typeface="Proxima Nova"/>
              </a:rPr>
              <a:t>pt−1​</a:t>
            </a:r>
            <a:r>
              <a:rPr lang="en" sz="1100">
                <a:latin typeface="Proxima Nova"/>
                <a:ea typeface="Proxima Nova"/>
                <a:cs typeface="Proxima Nova"/>
                <a:sym typeface="Proxima Nova"/>
              </a:rPr>
              <a:t>: the stock's closing price at time </a:t>
            </a:r>
            <a:r>
              <a:rPr b="1" lang="en" sz="1100">
                <a:latin typeface="Proxima Nova"/>
                <a:ea typeface="Proxima Nova"/>
                <a:cs typeface="Proxima Nova"/>
                <a:sym typeface="Proxima Nova"/>
              </a:rPr>
              <a:t>t-1</a:t>
            </a:r>
            <a:r>
              <a:rPr lang="en" sz="1100">
                <a:latin typeface="Proxima Nova"/>
                <a:ea typeface="Proxima Nova"/>
                <a:cs typeface="Proxima Nova"/>
                <a:sym typeface="Proxima Nova"/>
              </a:rPr>
              <a:t> or the previous day</a:t>
            </a:r>
            <a:endParaRPr sz="1100">
              <a:latin typeface="Proxima Nova"/>
              <a:ea typeface="Proxima Nova"/>
              <a:cs typeface="Proxima Nova"/>
              <a:sym typeface="Proxima Nova"/>
            </a:endParaRPr>
          </a:p>
        </p:txBody>
      </p:sp>
      <p:pic>
        <p:nvPicPr>
          <p:cNvPr id="215" name="Google Shape;215;p27"/>
          <p:cNvPicPr preferRelativeResize="0"/>
          <p:nvPr/>
        </p:nvPicPr>
        <p:blipFill>
          <a:blip r:embed="rId4">
            <a:alphaModFix/>
          </a:blip>
          <a:stretch>
            <a:fillRect/>
          </a:stretch>
        </p:blipFill>
        <p:spPr>
          <a:xfrm>
            <a:off x="4500288" y="2097950"/>
            <a:ext cx="4565925" cy="1209000"/>
          </a:xfrm>
          <a:prstGeom prst="rect">
            <a:avLst/>
          </a:prstGeom>
          <a:noFill/>
          <a:ln>
            <a:noFill/>
          </a:ln>
        </p:spPr>
      </p:pic>
      <p:sp>
        <p:nvSpPr>
          <p:cNvPr id="216" name="Google Shape;216;p27"/>
          <p:cNvSpPr/>
          <p:nvPr/>
        </p:nvSpPr>
        <p:spPr>
          <a:xfrm>
            <a:off x="5833888" y="1619700"/>
            <a:ext cx="1898700" cy="3708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latin typeface="Proxima Nova"/>
                <a:ea typeface="Proxima Nova"/>
                <a:cs typeface="Proxima Nova"/>
                <a:sym typeface="Proxima Nova"/>
              </a:rPr>
              <a:t>Processing</a:t>
            </a:r>
            <a:endParaRPr b="1" sz="1300">
              <a:solidFill>
                <a:schemeClr val="lt1"/>
              </a:solidFill>
              <a:latin typeface="Proxima Nova"/>
              <a:ea typeface="Proxima Nova"/>
              <a:cs typeface="Proxima Nova"/>
              <a:sym typeface="Proxima Nova"/>
            </a:endParaRPr>
          </a:p>
        </p:txBody>
      </p:sp>
      <p:sp>
        <p:nvSpPr>
          <p:cNvPr id="217" name="Google Shape;217;p27"/>
          <p:cNvSpPr/>
          <p:nvPr/>
        </p:nvSpPr>
        <p:spPr>
          <a:xfrm>
            <a:off x="4793500" y="3377475"/>
            <a:ext cx="4163700" cy="10335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00000"/>
              </a:lnSpc>
              <a:spcBef>
                <a:spcPts val="1200"/>
              </a:spcBef>
              <a:spcAft>
                <a:spcPts val="1200"/>
              </a:spcAft>
              <a:buNone/>
            </a:pPr>
            <a:r>
              <a:rPr lang="en" sz="1100">
                <a:latin typeface="Proxima Nova"/>
                <a:ea typeface="Proxima Nova"/>
                <a:cs typeface="Proxima Nova"/>
                <a:sym typeface="Proxima Nova"/>
              </a:rPr>
              <a:t>So, to calculate the Return in bank stock, </a:t>
            </a:r>
            <a:r>
              <a:rPr b="1" lang="en" sz="1100">
                <a:solidFill>
                  <a:srgbClr val="45818E"/>
                </a:solidFill>
                <a:latin typeface="Proxima Nova"/>
                <a:ea typeface="Proxima Nova"/>
                <a:cs typeface="Proxima Nova"/>
                <a:sym typeface="Proxima Nova"/>
              </a:rPr>
              <a:t>p</a:t>
            </a:r>
            <a:r>
              <a:rPr b="1" lang="en" sz="1100">
                <a:solidFill>
                  <a:srgbClr val="45818E"/>
                </a:solidFill>
                <a:latin typeface="Proxima Nova"/>
                <a:ea typeface="Proxima Nova"/>
                <a:cs typeface="Proxima Nova"/>
                <a:sym typeface="Proxima Nova"/>
              </a:rPr>
              <a:t>ct_change( )</a:t>
            </a:r>
            <a:r>
              <a:rPr lang="en" sz="1100">
                <a:solidFill>
                  <a:srgbClr val="45818E"/>
                </a:solidFill>
                <a:latin typeface="Proxima Nova"/>
                <a:ea typeface="Proxima Nova"/>
                <a:cs typeface="Proxima Nova"/>
                <a:sym typeface="Proxima Nova"/>
              </a:rPr>
              <a:t> </a:t>
            </a:r>
            <a:r>
              <a:rPr lang="en" sz="1100">
                <a:latin typeface="Proxima Nova"/>
                <a:ea typeface="Proxima Nova"/>
                <a:cs typeface="Proxima Nova"/>
                <a:sym typeface="Proxima Nova"/>
              </a:rPr>
              <a:t>function </a:t>
            </a:r>
            <a:r>
              <a:rPr lang="en" sz="1100">
                <a:latin typeface="Proxima Nova"/>
                <a:ea typeface="Proxima Nova"/>
                <a:cs typeface="Proxima Nova"/>
                <a:sym typeface="Proxima Nova"/>
              </a:rPr>
              <a:t>from </a:t>
            </a:r>
            <a:r>
              <a:rPr b="1" lang="en" sz="1100">
                <a:latin typeface="Proxima Nova"/>
                <a:ea typeface="Proxima Nova"/>
                <a:cs typeface="Proxima Nova"/>
                <a:sym typeface="Proxima Nova"/>
              </a:rPr>
              <a:t>Pandas </a:t>
            </a:r>
            <a:r>
              <a:rPr lang="en" sz="1100">
                <a:latin typeface="Proxima Nova"/>
                <a:ea typeface="Proxima Nova"/>
                <a:cs typeface="Proxima Nova"/>
                <a:sym typeface="Proxima Nova"/>
              </a:rPr>
              <a:t>is used to calculate the percentage change. This basically calculates the percentage change in the closing prices for each bank stock between the current and previous</a:t>
            </a:r>
            <a:endParaRPr sz="1100">
              <a:latin typeface="Proxima Nova"/>
              <a:ea typeface="Proxima Nova"/>
              <a:cs typeface="Proxima Nova"/>
              <a:sym typeface="Proxima Nova"/>
            </a:endParaRPr>
          </a:p>
        </p:txBody>
      </p:sp>
      <p:sp>
        <p:nvSpPr>
          <p:cNvPr id="218" name="Google Shape;218;p27"/>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Identify the specific dates of returns</a:t>
            </a:r>
            <a:endParaRPr>
              <a:solidFill>
                <a:srgbClr val="666666"/>
              </a:solidFill>
            </a:endParaRPr>
          </a:p>
        </p:txBody>
      </p:sp>
      <p:sp>
        <p:nvSpPr>
          <p:cNvPr id="224" name="Google Shape;224;p28"/>
          <p:cNvSpPr/>
          <p:nvPr/>
        </p:nvSpPr>
        <p:spPr>
          <a:xfrm>
            <a:off x="387850" y="1017725"/>
            <a:ext cx="7107600" cy="20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On which specific dates did each bank stock reach its maximum and minimum return values?</a:t>
            </a:r>
            <a:endParaRPr sz="1100">
              <a:latin typeface="Proxima Nova"/>
              <a:ea typeface="Proxima Nova"/>
              <a:cs typeface="Proxima Nova"/>
              <a:sym typeface="Proxima Nova"/>
            </a:endParaRPr>
          </a:p>
        </p:txBody>
      </p:sp>
      <p:pic>
        <p:nvPicPr>
          <p:cNvPr id="225" name="Google Shape;225;p28"/>
          <p:cNvPicPr preferRelativeResize="0"/>
          <p:nvPr/>
        </p:nvPicPr>
        <p:blipFill rotWithShape="1">
          <a:blip r:embed="rId3">
            <a:alphaModFix/>
          </a:blip>
          <a:srcRect b="0" l="0" r="0" t="4479"/>
          <a:stretch/>
        </p:blipFill>
        <p:spPr>
          <a:xfrm>
            <a:off x="4739200" y="1882825"/>
            <a:ext cx="4064398" cy="1775950"/>
          </a:xfrm>
          <a:prstGeom prst="rect">
            <a:avLst/>
          </a:prstGeom>
          <a:noFill/>
          <a:ln>
            <a:noFill/>
          </a:ln>
        </p:spPr>
      </p:pic>
      <p:sp>
        <p:nvSpPr>
          <p:cNvPr id="226" name="Google Shape;226;p28"/>
          <p:cNvSpPr/>
          <p:nvPr/>
        </p:nvSpPr>
        <p:spPr>
          <a:xfrm>
            <a:off x="5624963" y="1394488"/>
            <a:ext cx="1898700" cy="3708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latin typeface="Proxima Nova"/>
                <a:ea typeface="Proxima Nova"/>
                <a:cs typeface="Proxima Nova"/>
                <a:sym typeface="Proxima Nova"/>
              </a:rPr>
              <a:t>Maximum Return</a:t>
            </a:r>
            <a:endParaRPr b="1" sz="1300">
              <a:solidFill>
                <a:schemeClr val="lt1"/>
              </a:solidFill>
              <a:latin typeface="Proxima Nova"/>
              <a:ea typeface="Proxima Nova"/>
              <a:cs typeface="Proxima Nova"/>
              <a:sym typeface="Proxima Nova"/>
            </a:endParaRPr>
          </a:p>
        </p:txBody>
      </p:sp>
      <p:sp>
        <p:nvSpPr>
          <p:cNvPr id="227" name="Google Shape;227;p28"/>
          <p:cNvSpPr/>
          <p:nvPr/>
        </p:nvSpPr>
        <p:spPr>
          <a:xfrm>
            <a:off x="1409563" y="1394488"/>
            <a:ext cx="1898700" cy="3708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1"/>
                </a:solidFill>
                <a:latin typeface="Proxima Nova"/>
                <a:ea typeface="Proxima Nova"/>
                <a:cs typeface="Proxima Nova"/>
                <a:sym typeface="Proxima Nova"/>
              </a:rPr>
              <a:t>Minimum Return</a:t>
            </a:r>
            <a:endParaRPr b="1" sz="1300">
              <a:solidFill>
                <a:schemeClr val="lt1"/>
              </a:solidFill>
              <a:latin typeface="Proxima Nova"/>
              <a:ea typeface="Proxima Nova"/>
              <a:cs typeface="Proxima Nova"/>
              <a:sym typeface="Proxima Nova"/>
            </a:endParaRPr>
          </a:p>
        </p:txBody>
      </p:sp>
      <p:pic>
        <p:nvPicPr>
          <p:cNvPr id="228" name="Google Shape;228;p28"/>
          <p:cNvPicPr preferRelativeResize="0"/>
          <p:nvPr/>
        </p:nvPicPr>
        <p:blipFill>
          <a:blip r:embed="rId4">
            <a:alphaModFix/>
          </a:blip>
          <a:stretch>
            <a:fillRect/>
          </a:stretch>
        </p:blipFill>
        <p:spPr>
          <a:xfrm>
            <a:off x="449475" y="1857525"/>
            <a:ext cx="3966276" cy="1775950"/>
          </a:xfrm>
          <a:prstGeom prst="rect">
            <a:avLst/>
          </a:prstGeom>
          <a:noFill/>
          <a:ln>
            <a:noFill/>
          </a:ln>
        </p:spPr>
      </p:pic>
      <p:sp>
        <p:nvSpPr>
          <p:cNvPr id="229" name="Google Shape;229;p28"/>
          <p:cNvSpPr/>
          <p:nvPr/>
        </p:nvSpPr>
        <p:spPr>
          <a:xfrm>
            <a:off x="277425" y="3873525"/>
            <a:ext cx="5127900" cy="760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00000"/>
              </a:lnSpc>
              <a:spcBef>
                <a:spcPts val="1200"/>
              </a:spcBef>
              <a:spcAft>
                <a:spcPts val="1200"/>
              </a:spcAft>
              <a:buNone/>
            </a:pPr>
            <a:r>
              <a:rPr lang="en" sz="1100">
                <a:latin typeface="Proxima Nova"/>
                <a:ea typeface="Proxima Nova"/>
                <a:cs typeface="Proxima Nova"/>
                <a:sym typeface="Proxima Nova"/>
              </a:rPr>
              <a:t>From the result above, it can be seen that mostly of the bank stock experience </a:t>
            </a:r>
            <a:r>
              <a:rPr b="1" lang="en" sz="1100">
                <a:latin typeface="Proxima Nova"/>
                <a:ea typeface="Proxima Nova"/>
                <a:cs typeface="Proxima Nova"/>
                <a:sym typeface="Proxima Nova"/>
              </a:rPr>
              <a:t>minimum </a:t>
            </a:r>
            <a:r>
              <a:rPr lang="en" sz="1100">
                <a:latin typeface="Proxima Nova"/>
                <a:ea typeface="Proxima Nova"/>
                <a:cs typeface="Proxima Nova"/>
                <a:sym typeface="Proxima Nova"/>
              </a:rPr>
              <a:t>and </a:t>
            </a:r>
            <a:r>
              <a:rPr b="1" lang="en" sz="1100">
                <a:latin typeface="Proxima Nova"/>
                <a:ea typeface="Proxima Nova"/>
                <a:cs typeface="Proxima Nova"/>
                <a:sym typeface="Proxima Nova"/>
              </a:rPr>
              <a:t>maximum </a:t>
            </a:r>
            <a:r>
              <a:rPr lang="en" sz="1100">
                <a:latin typeface="Proxima Nova"/>
                <a:ea typeface="Proxima Nova"/>
                <a:cs typeface="Proxima Nova"/>
                <a:sym typeface="Proxima Nova"/>
              </a:rPr>
              <a:t>returns on </a:t>
            </a:r>
            <a:r>
              <a:rPr b="1" lang="en" sz="1100">
                <a:latin typeface="Proxima Nova"/>
                <a:ea typeface="Proxima Nova"/>
                <a:cs typeface="Proxima Nova"/>
                <a:sym typeface="Proxima Nova"/>
              </a:rPr>
              <a:t>2020 </a:t>
            </a:r>
            <a:r>
              <a:rPr lang="en" sz="1100">
                <a:latin typeface="Proxima Nova"/>
                <a:ea typeface="Proxima Nova"/>
                <a:cs typeface="Proxima Nova"/>
                <a:sym typeface="Proxima Nova"/>
              </a:rPr>
              <a:t>between </a:t>
            </a:r>
            <a:r>
              <a:rPr b="1" lang="en" sz="1100">
                <a:latin typeface="Proxima Nova"/>
                <a:ea typeface="Proxima Nova"/>
                <a:cs typeface="Proxima Nova"/>
                <a:sym typeface="Proxima Nova"/>
              </a:rPr>
              <a:t>February - March</a:t>
            </a:r>
            <a:r>
              <a:rPr lang="en" sz="1100">
                <a:latin typeface="Proxima Nova"/>
                <a:ea typeface="Proxima Nova"/>
                <a:cs typeface="Proxima Nova"/>
                <a:sym typeface="Proxima Nova"/>
              </a:rPr>
              <a:t>.</a:t>
            </a:r>
            <a:endParaRPr sz="1100">
              <a:latin typeface="Proxima Nova"/>
              <a:ea typeface="Proxima Nova"/>
              <a:cs typeface="Proxima Nova"/>
              <a:sym typeface="Proxima Nova"/>
            </a:endParaRPr>
          </a:p>
        </p:txBody>
      </p:sp>
      <p:sp>
        <p:nvSpPr>
          <p:cNvPr id="230" name="Google Shape;230;p28"/>
          <p:cNvSpPr/>
          <p:nvPr/>
        </p:nvSpPr>
        <p:spPr>
          <a:xfrm>
            <a:off x="424850" y="3763200"/>
            <a:ext cx="756900" cy="2385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lt1"/>
                </a:solidFill>
                <a:latin typeface="Proxima Nova"/>
                <a:ea typeface="Proxima Nova"/>
                <a:cs typeface="Proxima Nova"/>
                <a:sym typeface="Proxima Nova"/>
              </a:rPr>
              <a:t>Findings</a:t>
            </a:r>
            <a:endParaRPr b="1" sz="1100">
              <a:solidFill>
                <a:schemeClr val="lt1"/>
              </a:solidFill>
              <a:latin typeface="Proxima Nova"/>
              <a:ea typeface="Proxima Nova"/>
              <a:cs typeface="Proxima Nova"/>
              <a:sym typeface="Proxima Nova"/>
            </a:endParaRPr>
          </a:p>
        </p:txBody>
      </p:sp>
      <p:sp>
        <p:nvSpPr>
          <p:cNvPr id="231" name="Google Shape;231;p28"/>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Calculate the average return</a:t>
            </a:r>
            <a:endParaRPr>
              <a:solidFill>
                <a:srgbClr val="666666"/>
              </a:solidFill>
            </a:endParaRPr>
          </a:p>
        </p:txBody>
      </p:sp>
      <p:sp>
        <p:nvSpPr>
          <p:cNvPr id="237" name="Google Shape;237;p29"/>
          <p:cNvSpPr/>
          <p:nvPr/>
        </p:nvSpPr>
        <p:spPr>
          <a:xfrm>
            <a:off x="387850" y="1017725"/>
            <a:ext cx="7107600" cy="20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What is the average return for each bank stock over the analyzed period?</a:t>
            </a:r>
            <a:endParaRPr sz="1100">
              <a:latin typeface="Proxima Nova"/>
              <a:ea typeface="Proxima Nova"/>
              <a:cs typeface="Proxima Nova"/>
              <a:sym typeface="Proxima Nova"/>
            </a:endParaRPr>
          </a:p>
        </p:txBody>
      </p:sp>
      <p:pic>
        <p:nvPicPr>
          <p:cNvPr id="238" name="Google Shape;238;p29"/>
          <p:cNvPicPr preferRelativeResize="0"/>
          <p:nvPr/>
        </p:nvPicPr>
        <p:blipFill>
          <a:blip r:embed="rId3">
            <a:alphaModFix/>
          </a:blip>
          <a:stretch>
            <a:fillRect/>
          </a:stretch>
        </p:blipFill>
        <p:spPr>
          <a:xfrm>
            <a:off x="4435200" y="1568213"/>
            <a:ext cx="4143375" cy="2181225"/>
          </a:xfrm>
          <a:prstGeom prst="rect">
            <a:avLst/>
          </a:prstGeom>
          <a:noFill/>
          <a:ln>
            <a:noFill/>
          </a:ln>
        </p:spPr>
      </p:pic>
      <p:sp>
        <p:nvSpPr>
          <p:cNvPr id="239" name="Google Shape;239;p29"/>
          <p:cNvSpPr/>
          <p:nvPr/>
        </p:nvSpPr>
        <p:spPr>
          <a:xfrm>
            <a:off x="387850" y="1527950"/>
            <a:ext cx="3660600" cy="9705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00000"/>
              </a:lnSpc>
              <a:spcBef>
                <a:spcPts val="1200"/>
              </a:spcBef>
              <a:spcAft>
                <a:spcPts val="1200"/>
              </a:spcAft>
              <a:buNone/>
            </a:pPr>
            <a:r>
              <a:rPr lang="en" sz="1100">
                <a:latin typeface="Proxima Nova"/>
                <a:ea typeface="Proxima Nova"/>
                <a:cs typeface="Proxima Nova"/>
                <a:sym typeface="Proxima Nova"/>
              </a:rPr>
              <a:t>Calculate the average of Return for each of bank stock using </a:t>
            </a:r>
            <a:r>
              <a:rPr b="1" lang="en" sz="1100">
                <a:solidFill>
                  <a:srgbClr val="45818E"/>
                </a:solidFill>
                <a:latin typeface="Proxima Nova"/>
                <a:ea typeface="Proxima Nova"/>
                <a:cs typeface="Proxima Nova"/>
                <a:sym typeface="Proxima Nova"/>
              </a:rPr>
              <a:t>.mean()</a:t>
            </a:r>
            <a:r>
              <a:rPr b="1" lang="en" sz="1100">
                <a:latin typeface="Proxima Nova"/>
                <a:ea typeface="Proxima Nova"/>
                <a:cs typeface="Proxima Nova"/>
                <a:sym typeface="Proxima Nova"/>
              </a:rPr>
              <a:t> </a:t>
            </a:r>
            <a:r>
              <a:rPr lang="en" sz="1100">
                <a:latin typeface="Proxima Nova"/>
                <a:ea typeface="Proxima Nova"/>
                <a:cs typeface="Proxima Nova"/>
                <a:sym typeface="Proxima Nova"/>
              </a:rPr>
              <a:t>function, *100 also to show it in percent format.</a:t>
            </a:r>
            <a:endParaRPr sz="1100">
              <a:latin typeface="Proxima Nova"/>
              <a:ea typeface="Proxima Nova"/>
              <a:cs typeface="Proxima Nova"/>
              <a:sym typeface="Proxima Nova"/>
            </a:endParaRPr>
          </a:p>
        </p:txBody>
      </p:sp>
      <p:grpSp>
        <p:nvGrpSpPr>
          <p:cNvPr id="240" name="Google Shape;240;p29"/>
          <p:cNvGrpSpPr/>
          <p:nvPr/>
        </p:nvGrpSpPr>
        <p:grpSpPr>
          <a:xfrm>
            <a:off x="387850" y="2728475"/>
            <a:ext cx="3660600" cy="1330250"/>
            <a:chOff x="387850" y="2728475"/>
            <a:chExt cx="3660600" cy="1330250"/>
          </a:xfrm>
        </p:grpSpPr>
        <p:sp>
          <p:nvSpPr>
            <p:cNvPr id="241" name="Google Shape;241;p29"/>
            <p:cNvSpPr/>
            <p:nvPr/>
          </p:nvSpPr>
          <p:spPr>
            <a:xfrm>
              <a:off x="387850" y="2866225"/>
              <a:ext cx="3660600" cy="11925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00000"/>
                </a:lnSpc>
                <a:spcBef>
                  <a:spcPts val="1200"/>
                </a:spcBef>
                <a:spcAft>
                  <a:spcPts val="1200"/>
                </a:spcAft>
                <a:buNone/>
              </a:pPr>
              <a:r>
                <a:rPr lang="en" sz="1100">
                  <a:latin typeface="Proxima Nova"/>
                  <a:ea typeface="Proxima Nova"/>
                  <a:cs typeface="Proxima Nova"/>
                  <a:sym typeface="Proxima Nova"/>
                </a:rPr>
                <a:t>If we look at the result, it can be seen that the highest average of Return is coming from </a:t>
              </a:r>
              <a:r>
                <a:rPr b="1" lang="en" sz="1100">
                  <a:latin typeface="Proxima Nova"/>
                  <a:ea typeface="Proxima Nova"/>
                  <a:cs typeface="Proxima Nova"/>
                  <a:sym typeface="Proxima Nova"/>
                </a:rPr>
                <a:t>MEGA (0.094997%) </a:t>
              </a:r>
              <a:r>
                <a:rPr lang="en" sz="1100">
                  <a:latin typeface="Proxima Nova"/>
                  <a:ea typeface="Proxima Nova"/>
                  <a:cs typeface="Proxima Nova"/>
                  <a:sym typeface="Proxima Nova"/>
                </a:rPr>
                <a:t>compared to all the bank stocks. Meanwhile, the lowest average of Return is </a:t>
              </a:r>
              <a:r>
                <a:rPr b="1" lang="en" sz="1100">
                  <a:latin typeface="Proxima Nova"/>
                  <a:ea typeface="Proxima Nova"/>
                  <a:cs typeface="Proxima Nova"/>
                  <a:sym typeface="Proxima Nova"/>
                </a:rPr>
                <a:t>BNLI (0.031911%)</a:t>
              </a:r>
              <a:r>
                <a:rPr lang="en" sz="1100">
                  <a:latin typeface="Proxima Nova"/>
                  <a:ea typeface="Proxima Nova"/>
                  <a:cs typeface="Proxima Nova"/>
                  <a:sym typeface="Proxima Nova"/>
                </a:rPr>
                <a:t> over a period of given time</a:t>
              </a:r>
              <a:endParaRPr sz="1100">
                <a:latin typeface="Proxima Nova"/>
                <a:ea typeface="Proxima Nova"/>
                <a:cs typeface="Proxima Nova"/>
                <a:sym typeface="Proxima Nova"/>
              </a:endParaRPr>
            </a:p>
          </p:txBody>
        </p:sp>
        <p:sp>
          <p:nvSpPr>
            <p:cNvPr id="242" name="Google Shape;242;p29"/>
            <p:cNvSpPr/>
            <p:nvPr/>
          </p:nvSpPr>
          <p:spPr>
            <a:xfrm>
              <a:off x="550625" y="2728475"/>
              <a:ext cx="756900" cy="2385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lt1"/>
                  </a:solidFill>
                  <a:latin typeface="Proxima Nova"/>
                  <a:ea typeface="Proxima Nova"/>
                  <a:cs typeface="Proxima Nova"/>
                  <a:sym typeface="Proxima Nova"/>
                </a:rPr>
                <a:t>Findings</a:t>
              </a:r>
              <a:endParaRPr b="1" sz="1100">
                <a:solidFill>
                  <a:schemeClr val="lt1"/>
                </a:solidFill>
                <a:latin typeface="Proxima Nova"/>
                <a:ea typeface="Proxima Nova"/>
                <a:cs typeface="Proxima Nova"/>
                <a:sym typeface="Proxima Nova"/>
              </a:endParaRPr>
            </a:p>
          </p:txBody>
        </p:sp>
      </p:grpSp>
      <p:sp>
        <p:nvSpPr>
          <p:cNvPr id="243" name="Google Shape;243;p29"/>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247" name="Shape 247"/>
        <p:cNvGrpSpPr/>
        <p:nvPr/>
      </p:nvGrpSpPr>
      <p:grpSpPr>
        <a:xfrm>
          <a:off x="0" y="0"/>
          <a:ext cx="0" cy="0"/>
          <a:chOff x="0" y="0"/>
          <a:chExt cx="0" cy="0"/>
        </a:xfrm>
      </p:grpSpPr>
      <p:sp>
        <p:nvSpPr>
          <p:cNvPr id="248" name="Google Shape;248;p30"/>
          <p:cNvSpPr txBox="1"/>
          <p:nvPr>
            <p:ph type="title"/>
          </p:nvPr>
        </p:nvSpPr>
        <p:spPr>
          <a:xfrm>
            <a:off x="342450" y="1817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000">
                <a:solidFill>
                  <a:schemeClr val="lt1"/>
                </a:solidFill>
              </a:rPr>
              <a:t>Volatility Analysis</a:t>
            </a:r>
            <a:endParaRPr sz="5000">
              <a:solidFill>
                <a:schemeClr val="lt1"/>
              </a:solidFill>
            </a:endParaRPr>
          </a:p>
        </p:txBody>
      </p:sp>
      <p:sp>
        <p:nvSpPr>
          <p:cNvPr id="249" name="Google Shape;249;p30"/>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chemeClr val="lt2"/>
                </a:solidFill>
                <a:latin typeface="Proxima Nova"/>
                <a:ea typeface="Proxima Nova"/>
                <a:cs typeface="Proxima Nova"/>
                <a:sym typeface="Proxima Nova"/>
              </a:rPr>
              <a:t>Feni Ismiati | ismiatifeni6@gmail.com | 6282210023177</a:t>
            </a:r>
            <a:endParaRPr sz="900">
              <a:solidFill>
                <a:schemeClr val="lt2"/>
              </a:solidFill>
              <a:latin typeface="Proxima Nova"/>
              <a:ea typeface="Proxima Nova"/>
              <a:cs typeface="Proxima Nova"/>
              <a:sym typeface="Proxima Nov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Calculate the standard deviation to identify the volatility</a:t>
            </a:r>
            <a:endParaRPr>
              <a:solidFill>
                <a:srgbClr val="666666"/>
              </a:solidFill>
            </a:endParaRPr>
          </a:p>
        </p:txBody>
      </p:sp>
      <p:sp>
        <p:nvSpPr>
          <p:cNvPr id="255" name="Google Shape;255;p31"/>
          <p:cNvSpPr/>
          <p:nvPr/>
        </p:nvSpPr>
        <p:spPr>
          <a:xfrm>
            <a:off x="387850" y="1398725"/>
            <a:ext cx="7107600" cy="20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Which bank stock is the most volatile, and which is the most stable, based on their standard deviation of returns?</a:t>
            </a:r>
            <a:endParaRPr sz="1100">
              <a:latin typeface="Proxima Nova"/>
              <a:ea typeface="Proxima Nova"/>
              <a:cs typeface="Proxima Nova"/>
              <a:sym typeface="Proxima Nova"/>
            </a:endParaRPr>
          </a:p>
        </p:txBody>
      </p:sp>
      <p:sp>
        <p:nvSpPr>
          <p:cNvPr id="256" name="Google Shape;256;p31"/>
          <p:cNvSpPr/>
          <p:nvPr/>
        </p:nvSpPr>
        <p:spPr>
          <a:xfrm>
            <a:off x="428975" y="3540800"/>
            <a:ext cx="3660600" cy="11925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00000"/>
              </a:lnSpc>
              <a:spcBef>
                <a:spcPts val="1200"/>
              </a:spcBef>
              <a:spcAft>
                <a:spcPts val="1200"/>
              </a:spcAft>
              <a:buNone/>
            </a:pPr>
            <a:r>
              <a:rPr lang="en" sz="1100">
                <a:latin typeface="Proxima Nova"/>
                <a:ea typeface="Proxima Nova"/>
                <a:cs typeface="Proxima Nova"/>
                <a:sym typeface="Proxima Nova"/>
              </a:rPr>
              <a:t>To answer which bank stock is the most volatile and most stable, </a:t>
            </a:r>
            <a:r>
              <a:rPr b="1" lang="en" sz="1100">
                <a:solidFill>
                  <a:srgbClr val="45818E"/>
                </a:solidFill>
                <a:latin typeface="Proxima Nova"/>
                <a:ea typeface="Proxima Nova"/>
                <a:cs typeface="Proxima Nova"/>
                <a:sym typeface="Proxima Nova"/>
              </a:rPr>
              <a:t>.std( ) </a:t>
            </a:r>
            <a:r>
              <a:rPr lang="en" sz="1100">
                <a:solidFill>
                  <a:srgbClr val="0D1117"/>
                </a:solidFill>
                <a:latin typeface="Proxima Nova"/>
                <a:ea typeface="Proxima Nova"/>
                <a:cs typeface="Proxima Nova"/>
                <a:sym typeface="Proxima Nova"/>
              </a:rPr>
              <a:t>or standard deviation which used to indicate how much the returns deviate from their average. The conclusion is</a:t>
            </a:r>
            <a:r>
              <a:rPr b="1" lang="en" sz="1100">
                <a:solidFill>
                  <a:srgbClr val="0D1117"/>
                </a:solidFill>
                <a:latin typeface="Proxima Nova"/>
                <a:ea typeface="Proxima Nova"/>
                <a:cs typeface="Proxima Nova"/>
                <a:sym typeface="Proxima Nova"/>
              </a:rPr>
              <a:t> the higher standard deviation value means that the stock returns are more volatile or more riskiest</a:t>
            </a:r>
            <a:r>
              <a:rPr lang="en" sz="1100">
                <a:solidFill>
                  <a:srgbClr val="0D1117"/>
                </a:solidFill>
                <a:latin typeface="Proxima Nova"/>
                <a:ea typeface="Proxima Nova"/>
                <a:cs typeface="Proxima Nova"/>
                <a:sym typeface="Proxima Nova"/>
              </a:rPr>
              <a:t>.</a:t>
            </a:r>
            <a:endParaRPr sz="1100">
              <a:solidFill>
                <a:srgbClr val="0D1117"/>
              </a:solidFill>
              <a:latin typeface="Proxima Nova"/>
              <a:ea typeface="Proxima Nova"/>
              <a:cs typeface="Proxima Nova"/>
              <a:sym typeface="Proxima Nova"/>
            </a:endParaRPr>
          </a:p>
        </p:txBody>
      </p:sp>
      <p:pic>
        <p:nvPicPr>
          <p:cNvPr id="257" name="Google Shape;257;p31"/>
          <p:cNvPicPr preferRelativeResize="0"/>
          <p:nvPr/>
        </p:nvPicPr>
        <p:blipFill>
          <a:blip r:embed="rId3">
            <a:alphaModFix/>
          </a:blip>
          <a:stretch>
            <a:fillRect/>
          </a:stretch>
        </p:blipFill>
        <p:spPr>
          <a:xfrm>
            <a:off x="520925" y="1767713"/>
            <a:ext cx="6296000" cy="1608075"/>
          </a:xfrm>
          <a:prstGeom prst="rect">
            <a:avLst/>
          </a:prstGeom>
          <a:noFill/>
          <a:ln>
            <a:noFill/>
          </a:ln>
        </p:spPr>
      </p:pic>
      <p:sp>
        <p:nvSpPr>
          <p:cNvPr id="258" name="Google Shape;258;p31"/>
          <p:cNvSpPr/>
          <p:nvPr/>
        </p:nvSpPr>
        <p:spPr>
          <a:xfrm>
            <a:off x="4665475" y="3027850"/>
            <a:ext cx="3960600" cy="11925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00000"/>
              </a:lnSpc>
              <a:spcBef>
                <a:spcPts val="1200"/>
              </a:spcBef>
              <a:spcAft>
                <a:spcPts val="1200"/>
              </a:spcAft>
              <a:buNone/>
            </a:pPr>
            <a:r>
              <a:rPr lang="en" sz="1100">
                <a:latin typeface="Proxima Nova"/>
                <a:ea typeface="Proxima Nova"/>
                <a:cs typeface="Proxima Nova"/>
                <a:sym typeface="Proxima Nova"/>
              </a:rPr>
              <a:t>The result above shows that </a:t>
            </a:r>
            <a:r>
              <a:rPr b="1" lang="en" sz="1100">
                <a:latin typeface="Proxima Nova"/>
                <a:ea typeface="Proxima Nova"/>
                <a:cs typeface="Proxima Nova"/>
                <a:sym typeface="Proxima Nova"/>
              </a:rPr>
              <a:t>MEGA (0.027163) </a:t>
            </a:r>
            <a:r>
              <a:rPr lang="en" sz="1100">
                <a:latin typeface="Proxima Nova"/>
                <a:ea typeface="Proxima Nova"/>
                <a:cs typeface="Proxima Nova"/>
                <a:sym typeface="Proxima Nova"/>
              </a:rPr>
              <a:t>has the highest of standard deviation value which it can be said that MEGA is the most volatile or riskiest. Meanwhile, </a:t>
            </a:r>
            <a:r>
              <a:rPr b="1" lang="en" sz="1100">
                <a:latin typeface="Proxima Nova"/>
                <a:ea typeface="Proxima Nova"/>
                <a:cs typeface="Proxima Nova"/>
                <a:sym typeface="Proxima Nova"/>
              </a:rPr>
              <a:t>BBCA (0.014471) </a:t>
            </a:r>
            <a:r>
              <a:rPr lang="en" sz="1100">
                <a:latin typeface="Proxima Nova"/>
                <a:ea typeface="Proxima Nova"/>
                <a:cs typeface="Proxima Nova"/>
                <a:sym typeface="Proxima Nova"/>
              </a:rPr>
              <a:t>has the lowest of standard deviation, so it can be conclude that BBCA is the most stable compared to all bank stocks.</a:t>
            </a:r>
            <a:endParaRPr sz="1100">
              <a:solidFill>
                <a:srgbClr val="0D1117"/>
              </a:solidFill>
              <a:latin typeface="Proxima Nova"/>
              <a:ea typeface="Proxima Nova"/>
              <a:cs typeface="Proxima Nova"/>
              <a:sym typeface="Proxima Nova"/>
            </a:endParaRPr>
          </a:p>
        </p:txBody>
      </p:sp>
      <p:sp>
        <p:nvSpPr>
          <p:cNvPr id="259" name="Google Shape;259;p31"/>
          <p:cNvSpPr/>
          <p:nvPr/>
        </p:nvSpPr>
        <p:spPr>
          <a:xfrm>
            <a:off x="4860850" y="2789350"/>
            <a:ext cx="756900" cy="2385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lt1"/>
                </a:solidFill>
                <a:latin typeface="Proxima Nova"/>
                <a:ea typeface="Proxima Nova"/>
                <a:cs typeface="Proxima Nova"/>
                <a:sym typeface="Proxima Nova"/>
              </a:rPr>
              <a:t>Findings</a:t>
            </a:r>
            <a:endParaRPr b="1" sz="1100">
              <a:solidFill>
                <a:schemeClr val="lt1"/>
              </a:solidFill>
              <a:latin typeface="Proxima Nova"/>
              <a:ea typeface="Proxima Nova"/>
              <a:cs typeface="Proxima Nova"/>
              <a:sym typeface="Proxima Nova"/>
            </a:endParaRPr>
          </a:p>
        </p:txBody>
      </p:sp>
      <p:sp>
        <p:nvSpPr>
          <p:cNvPr id="260" name="Google Shape;260;p31"/>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54775" y="2026200"/>
            <a:ext cx="3569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666666"/>
                </a:solidFill>
              </a:rPr>
              <a:t>Background</a:t>
            </a:r>
            <a:endParaRPr>
              <a:solidFill>
                <a:srgbClr val="666666"/>
              </a:solidFill>
            </a:endParaRPr>
          </a:p>
        </p:txBody>
      </p:sp>
      <p:sp>
        <p:nvSpPr>
          <p:cNvPr id="66" name="Google Shape;66;p14"/>
          <p:cNvSpPr/>
          <p:nvPr/>
        </p:nvSpPr>
        <p:spPr>
          <a:xfrm>
            <a:off x="4324025" y="-4500"/>
            <a:ext cx="4820100" cy="5143500"/>
          </a:xfrm>
          <a:prstGeom prst="rect">
            <a:avLst/>
          </a:prstGeom>
          <a:solidFill>
            <a:srgbClr val="76A5A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solidFill>
                <a:srgbClr val="FFFFFF"/>
              </a:solidFill>
              <a:latin typeface="Proxima Nova"/>
              <a:ea typeface="Proxima Nova"/>
              <a:cs typeface="Proxima Nova"/>
              <a:sym typeface="Proxima Nova"/>
            </a:endParaRPr>
          </a:p>
        </p:txBody>
      </p:sp>
      <p:sp>
        <p:nvSpPr>
          <p:cNvPr id="67" name="Google Shape;67;p14"/>
          <p:cNvSpPr/>
          <p:nvPr/>
        </p:nvSpPr>
        <p:spPr>
          <a:xfrm>
            <a:off x="4668650" y="1069800"/>
            <a:ext cx="4054500" cy="331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FFFFFF"/>
                </a:solidFill>
                <a:latin typeface="Proxima Nova"/>
                <a:ea typeface="Proxima Nova"/>
                <a:cs typeface="Proxima Nova"/>
                <a:sym typeface="Proxima Nova"/>
              </a:rPr>
              <a:t>The Indonesia Bank Stock Visualization project aims to provide a comprehensive analysis of historical stock data by focusing on 6 bank stocks. This project explores the patterns and relationships among bank stocks over the period of time. Understanding these patterns and relationships are crucial for analysts looking to be informed based on historical performance.</a:t>
            </a:r>
            <a:endParaRPr>
              <a:latin typeface="Proxima Nova"/>
              <a:ea typeface="Proxima Nova"/>
              <a:cs typeface="Proxima Nova"/>
              <a:sym typeface="Proxima Nova"/>
            </a:endParaRPr>
          </a:p>
        </p:txBody>
      </p:sp>
      <p:sp>
        <p:nvSpPr>
          <p:cNvPr id="68" name="Google Shape;68;p14"/>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264" name="Shape 264"/>
        <p:cNvGrpSpPr/>
        <p:nvPr/>
      </p:nvGrpSpPr>
      <p:grpSpPr>
        <a:xfrm>
          <a:off x="0" y="0"/>
          <a:ext cx="0" cy="0"/>
          <a:chOff x="0" y="0"/>
          <a:chExt cx="0" cy="0"/>
        </a:xfrm>
      </p:grpSpPr>
      <p:sp>
        <p:nvSpPr>
          <p:cNvPr id="265" name="Google Shape;265;p32"/>
          <p:cNvSpPr txBox="1"/>
          <p:nvPr>
            <p:ph type="title"/>
          </p:nvPr>
        </p:nvSpPr>
        <p:spPr>
          <a:xfrm>
            <a:off x="342450" y="1817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000">
                <a:solidFill>
                  <a:schemeClr val="lt1"/>
                </a:solidFill>
              </a:rPr>
              <a:t>Correlation </a:t>
            </a:r>
            <a:r>
              <a:rPr lang="en" sz="5000">
                <a:solidFill>
                  <a:schemeClr val="lt1"/>
                </a:solidFill>
              </a:rPr>
              <a:t>Analysis</a:t>
            </a:r>
            <a:endParaRPr sz="5000">
              <a:solidFill>
                <a:schemeClr val="lt1"/>
              </a:solidFill>
            </a:endParaRPr>
          </a:p>
        </p:txBody>
      </p:sp>
      <p:sp>
        <p:nvSpPr>
          <p:cNvPr id="266" name="Google Shape;266;p32"/>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chemeClr val="lt2"/>
                </a:solidFill>
                <a:latin typeface="Proxima Nova"/>
                <a:ea typeface="Proxima Nova"/>
                <a:cs typeface="Proxima Nova"/>
                <a:sym typeface="Proxima Nova"/>
              </a:rPr>
              <a:t>Feni Ismiati | ismiatifeni6@gmail.com | 6282210023177</a:t>
            </a:r>
            <a:endParaRPr sz="900">
              <a:solidFill>
                <a:schemeClr val="lt2"/>
              </a:solidFill>
              <a:latin typeface="Proxima Nova"/>
              <a:ea typeface="Proxima Nova"/>
              <a:cs typeface="Proxima Nova"/>
              <a:sym typeface="Proxima Nov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3"/>
          <p:cNvSpPr/>
          <p:nvPr/>
        </p:nvSpPr>
        <p:spPr>
          <a:xfrm>
            <a:off x="1750425" y="1962875"/>
            <a:ext cx="1263900" cy="7167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300">
                <a:solidFill>
                  <a:schemeClr val="lt1"/>
                </a:solidFill>
                <a:latin typeface="Proxima Nova"/>
                <a:ea typeface="Proxima Nova"/>
                <a:cs typeface="Proxima Nova"/>
                <a:sym typeface="Proxima Nova"/>
              </a:rPr>
              <a:t>Correlation Analysis</a:t>
            </a:r>
            <a:endParaRPr b="1" sz="1300">
              <a:solidFill>
                <a:schemeClr val="lt1"/>
              </a:solidFill>
              <a:latin typeface="Proxima Nova"/>
              <a:ea typeface="Proxima Nova"/>
              <a:cs typeface="Proxima Nova"/>
              <a:sym typeface="Proxima Nova"/>
            </a:endParaRPr>
          </a:p>
        </p:txBody>
      </p:sp>
      <p:cxnSp>
        <p:nvCxnSpPr>
          <p:cNvPr id="272" name="Google Shape;272;p33"/>
          <p:cNvCxnSpPr>
            <a:stCxn id="271" idx="3"/>
            <a:endCxn id="273" idx="1"/>
          </p:cNvCxnSpPr>
          <p:nvPr/>
        </p:nvCxnSpPr>
        <p:spPr>
          <a:xfrm flipH="1" rot="10800000">
            <a:off x="3014325" y="1073225"/>
            <a:ext cx="1354800" cy="1248000"/>
          </a:xfrm>
          <a:prstGeom prst="bentConnector3">
            <a:avLst>
              <a:gd fmla="val 50000" name="adj1"/>
            </a:avLst>
          </a:prstGeom>
          <a:noFill/>
          <a:ln cap="flat" cmpd="sng" w="9525">
            <a:solidFill>
              <a:schemeClr val="dk2"/>
            </a:solidFill>
            <a:prstDash val="solid"/>
            <a:round/>
            <a:headEnd len="med" w="med" type="none"/>
            <a:tailEnd len="med" w="med" type="none"/>
          </a:ln>
        </p:spPr>
      </p:cxnSp>
      <p:sp>
        <p:nvSpPr>
          <p:cNvPr id="273" name="Google Shape;273;p33"/>
          <p:cNvSpPr/>
          <p:nvPr/>
        </p:nvSpPr>
        <p:spPr>
          <a:xfrm>
            <a:off x="4369125" y="714775"/>
            <a:ext cx="3249600" cy="7167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300">
                <a:solidFill>
                  <a:schemeClr val="lt1"/>
                </a:solidFill>
                <a:latin typeface="Proxima Nova"/>
                <a:ea typeface="Proxima Nova"/>
                <a:cs typeface="Proxima Nova"/>
                <a:sym typeface="Proxima Nova"/>
              </a:rPr>
              <a:t>Create a Pairplot to identify the relationships</a:t>
            </a:r>
            <a:endParaRPr sz="1300">
              <a:solidFill>
                <a:schemeClr val="lt1"/>
              </a:solidFill>
              <a:latin typeface="Proxima Nova"/>
              <a:ea typeface="Proxima Nova"/>
              <a:cs typeface="Proxima Nova"/>
              <a:sym typeface="Proxima Nova"/>
            </a:endParaRPr>
          </a:p>
        </p:txBody>
      </p:sp>
      <p:sp>
        <p:nvSpPr>
          <p:cNvPr id="274" name="Google Shape;274;p33"/>
          <p:cNvSpPr/>
          <p:nvPr/>
        </p:nvSpPr>
        <p:spPr>
          <a:xfrm>
            <a:off x="4369125" y="3176700"/>
            <a:ext cx="3290700" cy="10119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300">
                <a:solidFill>
                  <a:schemeClr val="lt1"/>
                </a:solidFill>
                <a:latin typeface="Proxima Nova"/>
                <a:ea typeface="Proxima Nova"/>
                <a:cs typeface="Proxima Nova"/>
                <a:sym typeface="Proxima Nova"/>
              </a:rPr>
              <a:t>Create a Heatmap to visualize the correlation coefficients to identify the strength of the relationships between each pair of bank stocks</a:t>
            </a:r>
            <a:endParaRPr sz="1300">
              <a:solidFill>
                <a:schemeClr val="lt1"/>
              </a:solidFill>
              <a:latin typeface="Proxima Nova"/>
              <a:ea typeface="Proxima Nova"/>
              <a:cs typeface="Proxima Nova"/>
              <a:sym typeface="Proxima Nova"/>
            </a:endParaRPr>
          </a:p>
        </p:txBody>
      </p:sp>
      <p:cxnSp>
        <p:nvCxnSpPr>
          <p:cNvPr id="275" name="Google Shape;275;p33"/>
          <p:cNvCxnSpPr>
            <a:stCxn id="271" idx="3"/>
            <a:endCxn id="274" idx="1"/>
          </p:cNvCxnSpPr>
          <p:nvPr/>
        </p:nvCxnSpPr>
        <p:spPr>
          <a:xfrm>
            <a:off x="3014325" y="2321225"/>
            <a:ext cx="1354800" cy="1361400"/>
          </a:xfrm>
          <a:prstGeom prst="bentConnector3">
            <a:avLst>
              <a:gd fmla="val 50000" name="adj1"/>
            </a:avLst>
          </a:prstGeom>
          <a:noFill/>
          <a:ln cap="flat" cmpd="sng" w="9525">
            <a:solidFill>
              <a:schemeClr val="dk2"/>
            </a:solidFill>
            <a:prstDash val="solid"/>
            <a:round/>
            <a:headEnd len="med" w="med" type="none"/>
            <a:tailEnd len="med" w="med" type="none"/>
          </a:ln>
        </p:spPr>
      </p:cxnSp>
      <p:sp>
        <p:nvSpPr>
          <p:cNvPr id="276" name="Google Shape;276;p33"/>
          <p:cNvSpPr/>
          <p:nvPr/>
        </p:nvSpPr>
        <p:spPr>
          <a:xfrm>
            <a:off x="234375" y="255975"/>
            <a:ext cx="3354900" cy="8172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1100">
                <a:latin typeface="Proxima Nova"/>
                <a:ea typeface="Proxima Nova"/>
                <a:cs typeface="Proxima Nova"/>
                <a:sym typeface="Proxima Nova"/>
              </a:rPr>
              <a:t>In this section, there are several objectives that need to be answered using Correlation</a:t>
            </a:r>
            <a:endParaRPr b="1" sz="1100">
              <a:latin typeface="Proxima Nova"/>
              <a:ea typeface="Proxima Nova"/>
              <a:cs typeface="Proxima Nova"/>
              <a:sym typeface="Proxima Nova"/>
            </a:endParaRPr>
          </a:p>
        </p:txBody>
      </p:sp>
      <p:sp>
        <p:nvSpPr>
          <p:cNvPr id="277" name="Google Shape;277;p33"/>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1. Create a Heatmap to visualize the correlation coefficients</a:t>
            </a:r>
            <a:endParaRPr>
              <a:solidFill>
                <a:srgbClr val="666666"/>
              </a:solidFill>
            </a:endParaRPr>
          </a:p>
        </p:txBody>
      </p:sp>
      <p:sp>
        <p:nvSpPr>
          <p:cNvPr id="283" name="Google Shape;283;p34"/>
          <p:cNvSpPr/>
          <p:nvPr/>
        </p:nvSpPr>
        <p:spPr>
          <a:xfrm>
            <a:off x="387850" y="1398725"/>
            <a:ext cx="7107600" cy="20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What is the correlation between each pair of bank stocks, and how strong are these relationships?</a:t>
            </a:r>
            <a:endParaRPr sz="1100">
              <a:latin typeface="Proxima Nova"/>
              <a:ea typeface="Proxima Nova"/>
              <a:cs typeface="Proxima Nova"/>
              <a:sym typeface="Proxima Nova"/>
            </a:endParaRPr>
          </a:p>
        </p:txBody>
      </p:sp>
      <p:sp>
        <p:nvSpPr>
          <p:cNvPr id="284" name="Google Shape;284;p34"/>
          <p:cNvSpPr/>
          <p:nvPr/>
        </p:nvSpPr>
        <p:spPr>
          <a:xfrm>
            <a:off x="4764925" y="3246550"/>
            <a:ext cx="756900" cy="2385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lt1"/>
                </a:solidFill>
                <a:latin typeface="Proxima Nova"/>
                <a:ea typeface="Proxima Nova"/>
                <a:cs typeface="Proxima Nova"/>
                <a:sym typeface="Proxima Nova"/>
              </a:rPr>
              <a:t>Findings</a:t>
            </a:r>
            <a:endParaRPr b="1" sz="1100">
              <a:solidFill>
                <a:schemeClr val="lt1"/>
              </a:solidFill>
              <a:latin typeface="Proxima Nova"/>
              <a:ea typeface="Proxima Nova"/>
              <a:cs typeface="Proxima Nova"/>
              <a:sym typeface="Proxima Nova"/>
            </a:endParaRPr>
          </a:p>
        </p:txBody>
      </p:sp>
      <p:pic>
        <p:nvPicPr>
          <p:cNvPr id="285" name="Google Shape;285;p34"/>
          <p:cNvPicPr preferRelativeResize="0"/>
          <p:nvPr/>
        </p:nvPicPr>
        <p:blipFill>
          <a:blip r:embed="rId3">
            <a:alphaModFix/>
          </a:blip>
          <a:stretch>
            <a:fillRect/>
          </a:stretch>
        </p:blipFill>
        <p:spPr>
          <a:xfrm>
            <a:off x="467600" y="1638413"/>
            <a:ext cx="3714669" cy="3235974"/>
          </a:xfrm>
          <a:prstGeom prst="rect">
            <a:avLst/>
          </a:prstGeom>
          <a:noFill/>
          <a:ln>
            <a:noFill/>
          </a:ln>
        </p:spPr>
      </p:pic>
      <p:sp>
        <p:nvSpPr>
          <p:cNvPr id="286" name="Google Shape;286;p34"/>
          <p:cNvSpPr/>
          <p:nvPr/>
        </p:nvSpPr>
        <p:spPr>
          <a:xfrm>
            <a:off x="4487300" y="1846158"/>
            <a:ext cx="3558000" cy="8556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Heatmap function </a:t>
            </a:r>
            <a:r>
              <a:rPr b="1" lang="en" sz="1100">
                <a:solidFill>
                  <a:srgbClr val="45818E"/>
                </a:solidFill>
                <a:latin typeface="Proxima Nova"/>
                <a:ea typeface="Proxima Nova"/>
                <a:cs typeface="Proxima Nova"/>
                <a:sym typeface="Proxima Nova"/>
              </a:rPr>
              <a:t>.heatmap( )</a:t>
            </a:r>
            <a:r>
              <a:rPr lang="en" sz="1100">
                <a:latin typeface="Proxima Nova"/>
                <a:ea typeface="Proxima Nova"/>
                <a:cs typeface="Proxima Nova"/>
                <a:sym typeface="Proxima Nova"/>
              </a:rPr>
              <a:t> to shows the strength of the correlation between different bank stocks, highlighting which stocks move together and which others don’t</a:t>
            </a:r>
            <a:endParaRPr sz="1100">
              <a:latin typeface="Proxima Nova"/>
              <a:ea typeface="Proxima Nova"/>
              <a:cs typeface="Proxima Nova"/>
              <a:sym typeface="Proxima Nova"/>
            </a:endParaRPr>
          </a:p>
        </p:txBody>
      </p:sp>
      <p:sp>
        <p:nvSpPr>
          <p:cNvPr id="287" name="Google Shape;287;p34"/>
          <p:cNvSpPr/>
          <p:nvPr/>
        </p:nvSpPr>
        <p:spPr>
          <a:xfrm>
            <a:off x="4605450" y="3602083"/>
            <a:ext cx="3558000" cy="8556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If we look at the Heatmap Correlation between each pair of stocks, </a:t>
            </a:r>
            <a:r>
              <a:rPr b="1" lang="en" sz="1100">
                <a:latin typeface="Proxima Nova"/>
                <a:ea typeface="Proxima Nova"/>
                <a:cs typeface="Proxima Nova"/>
                <a:sym typeface="Proxima Nova"/>
              </a:rPr>
              <a:t>BBCA has a positive correlation with BBRI (0.97), MEGA (0.94),</a:t>
            </a:r>
            <a:r>
              <a:rPr lang="en" sz="1100">
                <a:latin typeface="Proxima Nova"/>
                <a:ea typeface="Proxima Nova"/>
                <a:cs typeface="Proxima Nova"/>
                <a:sym typeface="Proxima Nova"/>
              </a:rPr>
              <a:t> and</a:t>
            </a:r>
            <a:r>
              <a:rPr b="1" lang="en" sz="1100">
                <a:latin typeface="Proxima Nova"/>
                <a:ea typeface="Proxima Nova"/>
                <a:cs typeface="Proxima Nova"/>
                <a:sym typeface="Proxima Nova"/>
              </a:rPr>
              <a:t> BMRI (0.83) </a:t>
            </a:r>
            <a:r>
              <a:rPr lang="en" sz="1100">
                <a:latin typeface="Proxima Nova"/>
                <a:ea typeface="Proxima Nova"/>
                <a:cs typeface="Proxima Nova"/>
                <a:sym typeface="Proxima Nova"/>
              </a:rPr>
              <a:t>which means that if BBCA increases, they would also tend to increase.</a:t>
            </a:r>
            <a:endParaRPr sz="1100">
              <a:latin typeface="Proxima Nova"/>
              <a:ea typeface="Proxima Nova"/>
              <a:cs typeface="Proxima Nova"/>
              <a:sym typeface="Proxima Nova"/>
            </a:endParaRPr>
          </a:p>
        </p:txBody>
      </p:sp>
      <p:sp>
        <p:nvSpPr>
          <p:cNvPr id="288" name="Google Shape;288;p34"/>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5"/>
          <p:cNvSpPr txBox="1"/>
          <p:nvPr>
            <p:ph type="title"/>
          </p:nvPr>
        </p:nvSpPr>
        <p:spPr>
          <a:xfrm>
            <a:off x="311700" y="445025"/>
            <a:ext cx="4059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2. Create a Pairplot to identify the relationships</a:t>
            </a:r>
            <a:endParaRPr>
              <a:solidFill>
                <a:srgbClr val="666666"/>
              </a:solidFill>
            </a:endParaRPr>
          </a:p>
        </p:txBody>
      </p:sp>
      <p:sp>
        <p:nvSpPr>
          <p:cNvPr id="294" name="Google Shape;294;p35"/>
          <p:cNvSpPr/>
          <p:nvPr/>
        </p:nvSpPr>
        <p:spPr>
          <a:xfrm>
            <a:off x="464875" y="1926375"/>
            <a:ext cx="3357900" cy="3195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What is the correlation between each pair of bank stocks, and how strong are these relationships?</a:t>
            </a:r>
            <a:endParaRPr sz="1100">
              <a:latin typeface="Proxima Nova"/>
              <a:ea typeface="Proxima Nova"/>
              <a:cs typeface="Proxima Nova"/>
              <a:sym typeface="Proxima Nova"/>
            </a:endParaRPr>
          </a:p>
        </p:txBody>
      </p:sp>
      <p:pic>
        <p:nvPicPr>
          <p:cNvPr id="295" name="Google Shape;295;p35"/>
          <p:cNvPicPr preferRelativeResize="0"/>
          <p:nvPr/>
        </p:nvPicPr>
        <p:blipFill rotWithShape="1">
          <a:blip r:embed="rId3">
            <a:alphaModFix/>
          </a:blip>
          <a:srcRect b="5779" l="0" r="0" t="5584"/>
          <a:stretch/>
        </p:blipFill>
        <p:spPr>
          <a:xfrm>
            <a:off x="4104675" y="0"/>
            <a:ext cx="5039326" cy="5143502"/>
          </a:xfrm>
          <a:prstGeom prst="rect">
            <a:avLst/>
          </a:prstGeom>
          <a:noFill/>
          <a:ln>
            <a:noFill/>
          </a:ln>
        </p:spPr>
      </p:pic>
      <p:sp>
        <p:nvSpPr>
          <p:cNvPr id="296" name="Google Shape;296;p35"/>
          <p:cNvSpPr/>
          <p:nvPr/>
        </p:nvSpPr>
        <p:spPr>
          <a:xfrm>
            <a:off x="464875" y="2619638"/>
            <a:ext cx="3558000" cy="5244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To identify the relationship, </a:t>
            </a:r>
            <a:r>
              <a:rPr b="1" lang="en" sz="1100">
                <a:solidFill>
                  <a:srgbClr val="45818E"/>
                </a:solidFill>
                <a:latin typeface="Proxima Nova"/>
                <a:ea typeface="Proxima Nova"/>
                <a:cs typeface="Proxima Nova"/>
                <a:sym typeface="Proxima Nova"/>
              </a:rPr>
              <a:t>.pairplot( )</a:t>
            </a:r>
            <a:r>
              <a:rPr lang="en" sz="1100">
                <a:latin typeface="Proxima Nova"/>
                <a:ea typeface="Proxima Nova"/>
                <a:cs typeface="Proxima Nova"/>
                <a:sym typeface="Proxima Nova"/>
              </a:rPr>
              <a:t> function is used to identify correlations, trends, and distribution patterns of each bank stocks</a:t>
            </a:r>
            <a:endParaRPr sz="1100">
              <a:latin typeface="Proxima Nova"/>
              <a:ea typeface="Proxima Nova"/>
              <a:cs typeface="Proxima Nova"/>
              <a:sym typeface="Proxima Nova"/>
            </a:endParaRPr>
          </a:p>
        </p:txBody>
      </p:sp>
      <p:grpSp>
        <p:nvGrpSpPr>
          <p:cNvPr id="297" name="Google Shape;297;p35"/>
          <p:cNvGrpSpPr/>
          <p:nvPr/>
        </p:nvGrpSpPr>
        <p:grpSpPr>
          <a:xfrm>
            <a:off x="464875" y="3431700"/>
            <a:ext cx="3558000" cy="1038000"/>
            <a:chOff x="464875" y="3431700"/>
            <a:chExt cx="3558000" cy="1038000"/>
          </a:xfrm>
        </p:grpSpPr>
        <p:sp>
          <p:nvSpPr>
            <p:cNvPr id="298" name="Google Shape;298;p35"/>
            <p:cNvSpPr/>
            <p:nvPr/>
          </p:nvSpPr>
          <p:spPr>
            <a:xfrm>
              <a:off x="464875" y="3670200"/>
              <a:ext cx="3558000" cy="7995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From the Pairplot visualization, it can be seen that </a:t>
              </a:r>
              <a:r>
                <a:rPr b="1" lang="en" sz="1100">
                  <a:latin typeface="Proxima Nova"/>
                  <a:ea typeface="Proxima Nova"/>
                  <a:cs typeface="Proxima Nova"/>
                  <a:sym typeface="Proxima Nova"/>
                </a:rPr>
                <a:t>BBCA </a:t>
              </a:r>
              <a:r>
                <a:rPr lang="en" sz="1100">
                  <a:latin typeface="Proxima Nova"/>
                  <a:ea typeface="Proxima Nova"/>
                  <a:cs typeface="Proxima Nova"/>
                  <a:sym typeface="Proxima Nova"/>
                </a:rPr>
                <a:t>has a linear positive correlation with </a:t>
              </a:r>
              <a:r>
                <a:rPr b="1" lang="en" sz="1100">
                  <a:latin typeface="Proxima Nova"/>
                  <a:ea typeface="Proxima Nova"/>
                  <a:cs typeface="Proxima Nova"/>
                  <a:sym typeface="Proxima Nova"/>
                </a:rPr>
                <a:t>BBRI</a:t>
              </a:r>
              <a:r>
                <a:rPr lang="en" sz="1100">
                  <a:latin typeface="Proxima Nova"/>
                  <a:ea typeface="Proxima Nova"/>
                  <a:cs typeface="Proxima Nova"/>
                  <a:sym typeface="Proxima Nova"/>
                </a:rPr>
                <a:t>, </a:t>
              </a:r>
              <a:r>
                <a:rPr b="1" lang="en" sz="1100">
                  <a:latin typeface="Proxima Nova"/>
                  <a:ea typeface="Proxima Nova"/>
                  <a:cs typeface="Proxima Nova"/>
                  <a:sym typeface="Proxima Nova"/>
                </a:rPr>
                <a:t>BMRI</a:t>
              </a:r>
              <a:r>
                <a:rPr lang="en" sz="1100">
                  <a:latin typeface="Proxima Nova"/>
                  <a:ea typeface="Proxima Nova"/>
                  <a:cs typeface="Proxima Nova"/>
                  <a:sym typeface="Proxima Nova"/>
                </a:rPr>
                <a:t>, and </a:t>
              </a:r>
              <a:r>
                <a:rPr b="1" lang="en" sz="1100">
                  <a:latin typeface="Proxima Nova"/>
                  <a:ea typeface="Proxima Nova"/>
                  <a:cs typeface="Proxima Nova"/>
                  <a:sym typeface="Proxima Nova"/>
                </a:rPr>
                <a:t>BBNI</a:t>
              </a:r>
              <a:r>
                <a:rPr lang="en" sz="1100">
                  <a:latin typeface="Proxima Nova"/>
                  <a:ea typeface="Proxima Nova"/>
                  <a:cs typeface="Proxima Nova"/>
                  <a:sym typeface="Proxima Nova"/>
                </a:rPr>
                <a:t>. So, if we compare it with MEGA it is more spread out.</a:t>
              </a:r>
              <a:endParaRPr sz="1100">
                <a:latin typeface="Proxima Nova"/>
                <a:ea typeface="Proxima Nova"/>
                <a:cs typeface="Proxima Nova"/>
                <a:sym typeface="Proxima Nova"/>
              </a:endParaRPr>
            </a:p>
          </p:txBody>
        </p:sp>
        <p:sp>
          <p:nvSpPr>
            <p:cNvPr id="299" name="Google Shape;299;p35"/>
            <p:cNvSpPr/>
            <p:nvPr/>
          </p:nvSpPr>
          <p:spPr>
            <a:xfrm>
              <a:off x="584875" y="3431700"/>
              <a:ext cx="756900" cy="2385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lt1"/>
                  </a:solidFill>
                  <a:latin typeface="Proxima Nova"/>
                  <a:ea typeface="Proxima Nova"/>
                  <a:cs typeface="Proxima Nova"/>
                  <a:sym typeface="Proxima Nova"/>
                </a:rPr>
                <a:t>Findings</a:t>
              </a:r>
              <a:endParaRPr b="1" sz="1100">
                <a:solidFill>
                  <a:schemeClr val="lt1"/>
                </a:solidFill>
                <a:latin typeface="Proxima Nova"/>
                <a:ea typeface="Proxima Nova"/>
                <a:cs typeface="Proxima Nova"/>
                <a:sym typeface="Proxima Nova"/>
              </a:endParaRPr>
            </a:p>
          </p:txBody>
        </p:sp>
      </p:grpSp>
      <p:sp>
        <p:nvSpPr>
          <p:cNvPr id="300" name="Google Shape;300;p35"/>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304" name="Shape 304"/>
        <p:cNvGrpSpPr/>
        <p:nvPr/>
      </p:nvGrpSpPr>
      <p:grpSpPr>
        <a:xfrm>
          <a:off x="0" y="0"/>
          <a:ext cx="0" cy="0"/>
          <a:chOff x="0" y="0"/>
          <a:chExt cx="0" cy="0"/>
        </a:xfrm>
      </p:grpSpPr>
      <p:sp>
        <p:nvSpPr>
          <p:cNvPr id="305" name="Google Shape;305;p36"/>
          <p:cNvSpPr txBox="1"/>
          <p:nvPr>
            <p:ph type="title"/>
          </p:nvPr>
        </p:nvSpPr>
        <p:spPr>
          <a:xfrm>
            <a:off x="342450" y="1817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000">
                <a:solidFill>
                  <a:schemeClr val="lt1"/>
                </a:solidFill>
              </a:rPr>
              <a:t>Visualization</a:t>
            </a:r>
            <a:endParaRPr sz="5000">
              <a:solidFill>
                <a:schemeClr val="lt1"/>
              </a:solidFill>
            </a:endParaRPr>
          </a:p>
        </p:txBody>
      </p:sp>
      <p:sp>
        <p:nvSpPr>
          <p:cNvPr id="306" name="Google Shape;306;p36"/>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chemeClr val="lt2"/>
                </a:solidFill>
                <a:latin typeface="Proxima Nova"/>
                <a:ea typeface="Proxima Nova"/>
                <a:cs typeface="Proxima Nova"/>
                <a:sym typeface="Proxima Nova"/>
              </a:rPr>
              <a:t>Feni Ismiati | ismiatifeni6@gmail.com | 6282210023177</a:t>
            </a:r>
            <a:endParaRPr sz="900">
              <a:solidFill>
                <a:schemeClr val="lt2"/>
              </a:solidFill>
              <a:latin typeface="Proxima Nova"/>
              <a:ea typeface="Proxima Nova"/>
              <a:cs typeface="Proxima Nova"/>
              <a:sym typeface="Proxima Nov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Use Pyplot to create trendline of Close prices over time</a:t>
            </a:r>
            <a:endParaRPr>
              <a:solidFill>
                <a:srgbClr val="666666"/>
              </a:solidFill>
            </a:endParaRPr>
          </a:p>
        </p:txBody>
      </p:sp>
      <p:sp>
        <p:nvSpPr>
          <p:cNvPr id="312" name="Google Shape;312;p37"/>
          <p:cNvSpPr/>
          <p:nvPr/>
        </p:nvSpPr>
        <p:spPr>
          <a:xfrm>
            <a:off x="387850" y="1398725"/>
            <a:ext cx="7107600" cy="204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How is the Close price trendline using Pyplot?</a:t>
            </a:r>
            <a:endParaRPr sz="1100">
              <a:latin typeface="Proxima Nova"/>
              <a:ea typeface="Proxima Nova"/>
              <a:cs typeface="Proxima Nova"/>
              <a:sym typeface="Proxima Nova"/>
            </a:endParaRPr>
          </a:p>
        </p:txBody>
      </p:sp>
      <p:sp>
        <p:nvSpPr>
          <p:cNvPr id="313" name="Google Shape;313;p37"/>
          <p:cNvSpPr/>
          <p:nvPr/>
        </p:nvSpPr>
        <p:spPr>
          <a:xfrm>
            <a:off x="4749775" y="3793625"/>
            <a:ext cx="756900" cy="2385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chemeClr val="lt1"/>
                </a:solidFill>
                <a:latin typeface="Proxima Nova"/>
                <a:ea typeface="Proxima Nova"/>
                <a:cs typeface="Proxima Nova"/>
                <a:sym typeface="Proxima Nova"/>
              </a:rPr>
              <a:t>Findings</a:t>
            </a:r>
            <a:endParaRPr b="1" sz="1100">
              <a:solidFill>
                <a:schemeClr val="lt1"/>
              </a:solidFill>
              <a:latin typeface="Proxima Nova"/>
              <a:ea typeface="Proxima Nova"/>
              <a:cs typeface="Proxima Nova"/>
              <a:sym typeface="Proxima Nova"/>
            </a:endParaRPr>
          </a:p>
        </p:txBody>
      </p:sp>
      <p:sp>
        <p:nvSpPr>
          <p:cNvPr id="314" name="Google Shape;314;p37"/>
          <p:cNvSpPr/>
          <p:nvPr/>
        </p:nvSpPr>
        <p:spPr>
          <a:xfrm>
            <a:off x="505450" y="3865425"/>
            <a:ext cx="3892500" cy="9477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Using </a:t>
            </a:r>
            <a:r>
              <a:rPr b="1" lang="en" sz="1100">
                <a:solidFill>
                  <a:srgbClr val="45818E"/>
                </a:solidFill>
                <a:latin typeface="Proxima Nova"/>
                <a:ea typeface="Proxima Nova"/>
                <a:cs typeface="Proxima Nova"/>
                <a:sym typeface="Proxima Nova"/>
              </a:rPr>
              <a:t>.iplot( )</a:t>
            </a:r>
            <a:r>
              <a:rPr lang="en" sz="1100">
                <a:latin typeface="Proxima Nova"/>
                <a:ea typeface="Proxima Nova"/>
                <a:cs typeface="Proxima Nova"/>
                <a:sym typeface="Proxima Nova"/>
              </a:rPr>
              <a:t> from Pyplot to create detailed and interactive exploration of Close price for each of bank stocks. You can also point your cursor to see the detailed of Close price for the bank stocks you want to see.</a:t>
            </a:r>
            <a:endParaRPr sz="1100">
              <a:latin typeface="Proxima Nova"/>
              <a:ea typeface="Proxima Nova"/>
              <a:cs typeface="Proxima Nova"/>
              <a:sym typeface="Proxima Nova"/>
            </a:endParaRPr>
          </a:p>
        </p:txBody>
      </p:sp>
      <p:sp>
        <p:nvSpPr>
          <p:cNvPr id="315" name="Google Shape;315;p37"/>
          <p:cNvSpPr/>
          <p:nvPr/>
        </p:nvSpPr>
        <p:spPr>
          <a:xfrm>
            <a:off x="4622750" y="4032125"/>
            <a:ext cx="3857700" cy="8556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1100">
                <a:latin typeface="Proxima Nova"/>
                <a:ea typeface="Proxima Nova"/>
                <a:cs typeface="Proxima Nova"/>
                <a:sym typeface="Proxima Nova"/>
              </a:rPr>
              <a:t>If we look at the Pyplot chart above, it can be seen that most of the bank stocks </a:t>
            </a:r>
            <a:r>
              <a:rPr b="1" lang="en" sz="1100">
                <a:latin typeface="Proxima Nova"/>
                <a:ea typeface="Proxima Nova"/>
                <a:cs typeface="Proxima Nova"/>
                <a:sym typeface="Proxima Nova"/>
              </a:rPr>
              <a:t>tend to increase from 2013 to 2023</a:t>
            </a:r>
            <a:r>
              <a:rPr lang="en" sz="1100">
                <a:latin typeface="Proxima Nova"/>
                <a:ea typeface="Proxima Nova"/>
                <a:cs typeface="Proxima Nova"/>
                <a:sym typeface="Proxima Nova"/>
              </a:rPr>
              <a:t>. But, in the in </a:t>
            </a:r>
            <a:r>
              <a:rPr b="1" lang="en" sz="1100">
                <a:latin typeface="Proxima Nova"/>
                <a:ea typeface="Proxima Nova"/>
                <a:cs typeface="Proxima Nova"/>
                <a:sym typeface="Proxima Nova"/>
              </a:rPr>
              <a:t>2020 around February - March most of the each bank stocks have experience decreased</a:t>
            </a:r>
            <a:r>
              <a:rPr lang="en" sz="1100">
                <a:latin typeface="Proxima Nova"/>
                <a:ea typeface="Proxima Nova"/>
                <a:cs typeface="Proxima Nova"/>
                <a:sym typeface="Proxima Nova"/>
              </a:rPr>
              <a:t>.</a:t>
            </a:r>
            <a:endParaRPr sz="1100">
              <a:latin typeface="Proxima Nova"/>
              <a:ea typeface="Proxima Nova"/>
              <a:cs typeface="Proxima Nova"/>
              <a:sym typeface="Proxima Nova"/>
            </a:endParaRPr>
          </a:p>
        </p:txBody>
      </p:sp>
      <p:pic>
        <p:nvPicPr>
          <p:cNvPr id="316" name="Google Shape;316;p37"/>
          <p:cNvPicPr preferRelativeResize="0"/>
          <p:nvPr/>
        </p:nvPicPr>
        <p:blipFill>
          <a:blip r:embed="rId3">
            <a:alphaModFix/>
          </a:blip>
          <a:stretch>
            <a:fillRect/>
          </a:stretch>
        </p:blipFill>
        <p:spPr>
          <a:xfrm>
            <a:off x="546412" y="1656312"/>
            <a:ext cx="7838363" cy="2056212"/>
          </a:xfrm>
          <a:prstGeom prst="rect">
            <a:avLst/>
          </a:prstGeom>
          <a:noFill/>
          <a:ln>
            <a:noFill/>
          </a:ln>
        </p:spPr>
      </p:pic>
      <p:sp>
        <p:nvSpPr>
          <p:cNvPr id="317" name="Google Shape;317;p37"/>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321" name="Shape 321"/>
        <p:cNvGrpSpPr/>
        <p:nvPr/>
      </p:nvGrpSpPr>
      <p:grpSpPr>
        <a:xfrm>
          <a:off x="0" y="0"/>
          <a:ext cx="0" cy="0"/>
          <a:chOff x="0" y="0"/>
          <a:chExt cx="0" cy="0"/>
        </a:xfrm>
      </p:grpSpPr>
      <p:sp>
        <p:nvSpPr>
          <p:cNvPr id="322" name="Google Shape;322;p38"/>
          <p:cNvSpPr txBox="1"/>
          <p:nvPr>
            <p:ph type="title"/>
          </p:nvPr>
        </p:nvSpPr>
        <p:spPr>
          <a:xfrm>
            <a:off x="342450" y="1817050"/>
            <a:ext cx="3532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000">
                <a:solidFill>
                  <a:schemeClr val="lt1"/>
                </a:solidFill>
              </a:rPr>
              <a:t>Summary</a:t>
            </a:r>
            <a:endParaRPr sz="5000">
              <a:solidFill>
                <a:schemeClr val="lt1"/>
              </a:solidFill>
            </a:endParaRPr>
          </a:p>
        </p:txBody>
      </p:sp>
      <p:sp>
        <p:nvSpPr>
          <p:cNvPr id="323" name="Google Shape;323;p38"/>
          <p:cNvSpPr/>
          <p:nvPr/>
        </p:nvSpPr>
        <p:spPr>
          <a:xfrm>
            <a:off x="4361025" y="125"/>
            <a:ext cx="47832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24" name="Google Shape;324;p38"/>
          <p:cNvSpPr/>
          <p:nvPr/>
        </p:nvSpPr>
        <p:spPr>
          <a:xfrm>
            <a:off x="4422550" y="320325"/>
            <a:ext cx="4694400" cy="4356000"/>
          </a:xfrm>
          <a:prstGeom prst="roundRect">
            <a:avLst>
              <a:gd fmla="val 16667" name="adj"/>
            </a:avLst>
          </a:prstGeom>
          <a:noFill/>
          <a:ln>
            <a:noFill/>
          </a:ln>
        </p:spPr>
        <p:txBody>
          <a:bodyPr anchorCtr="0" anchor="ctr" bIns="91425" lIns="91425" spcFirstLastPara="1" rIns="91425" wrap="square" tIns="91425">
            <a:noAutofit/>
          </a:bodyPr>
          <a:lstStyle/>
          <a:p>
            <a:pPr indent="-298450" lvl="0" marL="285750" marR="0" rtl="0" algn="l">
              <a:lnSpc>
                <a:spcPct val="115000"/>
              </a:lnSpc>
              <a:spcBef>
                <a:spcPts val="1200"/>
              </a:spcBef>
              <a:spcAft>
                <a:spcPts val="0"/>
              </a:spcAft>
              <a:buSzPts val="1100"/>
              <a:buFont typeface="Proxima Nova"/>
              <a:buAutoNum type="arabicPeriod"/>
            </a:pPr>
            <a:r>
              <a:rPr lang="en" sz="1100">
                <a:latin typeface="Proxima Nova"/>
                <a:ea typeface="Proxima Nova"/>
                <a:cs typeface="Proxima Nova"/>
                <a:sym typeface="Proxima Nova"/>
              </a:rPr>
              <a:t>The range of maximum Close price from each of bank stock from 31 December 2013 to 31 December 2023 is 1,790 - 9,400. Meanwhile the minimum is 382 - 1,865</a:t>
            </a:r>
            <a:endParaRPr sz="1100">
              <a:latin typeface="Proxima Nova"/>
              <a:ea typeface="Proxima Nova"/>
              <a:cs typeface="Proxima Nova"/>
              <a:sym typeface="Proxima Nova"/>
            </a:endParaRPr>
          </a:p>
          <a:p>
            <a:pPr indent="-298450" lvl="0" marL="285750" marR="0" rtl="0" algn="l">
              <a:lnSpc>
                <a:spcPct val="115000"/>
              </a:lnSpc>
              <a:spcBef>
                <a:spcPts val="0"/>
              </a:spcBef>
              <a:spcAft>
                <a:spcPts val="0"/>
              </a:spcAft>
              <a:buSzPts val="1100"/>
              <a:buFont typeface="Proxima Nova"/>
              <a:buAutoNum type="arabicPeriod"/>
            </a:pPr>
            <a:r>
              <a:rPr lang="en" sz="1100">
                <a:latin typeface="Proxima Nova"/>
                <a:ea typeface="Proxima Nova"/>
                <a:cs typeface="Proxima Nova"/>
                <a:sym typeface="Proxima Nova"/>
              </a:rPr>
              <a:t>Most of the minimum and maximum returns of all the bank stocks are occurred in 2020</a:t>
            </a:r>
            <a:endParaRPr sz="1100">
              <a:latin typeface="Proxima Nova"/>
              <a:ea typeface="Proxima Nova"/>
              <a:cs typeface="Proxima Nova"/>
              <a:sym typeface="Proxima Nova"/>
            </a:endParaRPr>
          </a:p>
          <a:p>
            <a:pPr indent="-298450" lvl="0" marL="285750" marR="0" rtl="0" algn="l">
              <a:lnSpc>
                <a:spcPct val="115000"/>
              </a:lnSpc>
              <a:spcBef>
                <a:spcPts val="0"/>
              </a:spcBef>
              <a:spcAft>
                <a:spcPts val="0"/>
              </a:spcAft>
              <a:buSzPts val="1100"/>
              <a:buFont typeface="Proxima Nova"/>
              <a:buAutoNum type="arabicPeriod"/>
            </a:pPr>
            <a:r>
              <a:rPr lang="en" sz="1100">
                <a:latin typeface="Proxima Nova"/>
                <a:ea typeface="Proxima Nova"/>
                <a:cs typeface="Proxima Nova"/>
                <a:sym typeface="Proxima Nova"/>
              </a:rPr>
              <a:t>The highest return came from MEGA (0.094997%), but MEGA (0.027163) also has the highest of standard deviation value which it can be said that MEGA is the most volatile or riskiest </a:t>
            </a:r>
            <a:endParaRPr sz="1100">
              <a:latin typeface="Proxima Nova"/>
              <a:ea typeface="Proxima Nova"/>
              <a:cs typeface="Proxima Nova"/>
              <a:sym typeface="Proxima Nova"/>
            </a:endParaRPr>
          </a:p>
          <a:p>
            <a:pPr indent="-298450" lvl="0" marL="285750" marR="0" rtl="0" algn="l">
              <a:lnSpc>
                <a:spcPct val="115000"/>
              </a:lnSpc>
              <a:spcBef>
                <a:spcPts val="0"/>
              </a:spcBef>
              <a:spcAft>
                <a:spcPts val="0"/>
              </a:spcAft>
              <a:buSzPts val="1100"/>
              <a:buFont typeface="Proxima Nova"/>
              <a:buAutoNum type="arabicPeriod"/>
            </a:pPr>
            <a:r>
              <a:rPr lang="en" sz="1100">
                <a:latin typeface="Proxima Nova"/>
                <a:ea typeface="Proxima Nova"/>
                <a:cs typeface="Proxima Nova"/>
                <a:sym typeface="Proxima Nova"/>
              </a:rPr>
              <a:t>Based standard deviation, the lowest value of standard deviation is coming from BBCA (0.014471) which can be said that BBCA is the most stable, with the average of return is 0.073608%</a:t>
            </a:r>
            <a:endParaRPr sz="1100">
              <a:latin typeface="Proxima Nova"/>
              <a:ea typeface="Proxima Nova"/>
              <a:cs typeface="Proxima Nova"/>
              <a:sym typeface="Proxima Nova"/>
            </a:endParaRPr>
          </a:p>
          <a:p>
            <a:pPr indent="-298450" lvl="0" marL="285750" marR="0" rtl="0" algn="l">
              <a:lnSpc>
                <a:spcPct val="115000"/>
              </a:lnSpc>
              <a:spcBef>
                <a:spcPts val="0"/>
              </a:spcBef>
              <a:spcAft>
                <a:spcPts val="0"/>
              </a:spcAft>
              <a:buSzPts val="1100"/>
              <a:buFont typeface="Proxima Nova"/>
              <a:buAutoNum type="arabicPeriod"/>
            </a:pPr>
            <a:r>
              <a:rPr lang="en" sz="1100">
                <a:latin typeface="Proxima Nova"/>
                <a:ea typeface="Proxima Nova"/>
                <a:cs typeface="Proxima Nova"/>
                <a:sym typeface="Proxima Nova"/>
              </a:rPr>
              <a:t>To see the strength of correlation between each pair of bank stocks, we can see that BBCA shows a strong positive correlation with BBRI (0.97), MEGA (0.94), and BMRI (0.83) </a:t>
            </a:r>
            <a:r>
              <a:rPr lang="en" sz="1100">
                <a:latin typeface="Proxima Nova"/>
                <a:ea typeface="Proxima Nova"/>
                <a:cs typeface="Proxima Nova"/>
                <a:sym typeface="Proxima Nova"/>
              </a:rPr>
              <a:t>indicating that their prices tend to move together. </a:t>
            </a:r>
            <a:r>
              <a:rPr lang="en" sz="1100">
                <a:latin typeface="Proxima Nova"/>
                <a:ea typeface="Proxima Nova"/>
                <a:cs typeface="Proxima Nova"/>
                <a:sym typeface="Proxima Nova"/>
              </a:rPr>
              <a:t>But, Pairplot analysis reveals that the correlation with MEGA is less linear and more </a:t>
            </a:r>
            <a:r>
              <a:rPr lang="en" sz="1100">
                <a:latin typeface="Proxima Nova"/>
                <a:ea typeface="Proxima Nova"/>
                <a:cs typeface="Proxima Nova"/>
                <a:sym typeface="Proxima Nova"/>
              </a:rPr>
              <a:t>scattered compared to the more consistent linear relationships with BBRI, BMRI, and BBNI. This suggests that BBCA stock price movements are more predictably linked with BBRI, BMRI, and BBNI than with MEGA</a:t>
            </a:r>
            <a:endParaRPr sz="1100">
              <a:latin typeface="Proxima Nova"/>
              <a:ea typeface="Proxima Nova"/>
              <a:cs typeface="Proxima Nova"/>
              <a:sym typeface="Proxima Nova"/>
            </a:endParaRPr>
          </a:p>
        </p:txBody>
      </p:sp>
      <p:sp>
        <p:nvSpPr>
          <p:cNvPr id="325" name="Google Shape;325;p38"/>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chemeClr val="lt2"/>
                </a:solidFill>
                <a:latin typeface="Proxima Nova"/>
                <a:ea typeface="Proxima Nova"/>
                <a:cs typeface="Proxima Nova"/>
                <a:sym typeface="Proxima Nova"/>
              </a:rPr>
              <a:t>Feni Ismiati | ismiatifeni6@gmail.com | 6282210023177</a:t>
            </a:r>
            <a:endParaRPr sz="900">
              <a:solidFill>
                <a:schemeClr val="lt2"/>
              </a:solidFill>
              <a:latin typeface="Proxima Nova"/>
              <a:ea typeface="Proxima Nova"/>
              <a:cs typeface="Proxima Nova"/>
              <a:sym typeface="Proxima Nova"/>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329" name="Shape 329"/>
        <p:cNvGrpSpPr/>
        <p:nvPr/>
      </p:nvGrpSpPr>
      <p:grpSpPr>
        <a:xfrm>
          <a:off x="0" y="0"/>
          <a:ext cx="0" cy="0"/>
          <a:chOff x="0" y="0"/>
          <a:chExt cx="0" cy="0"/>
        </a:xfrm>
      </p:grpSpPr>
      <p:sp>
        <p:nvSpPr>
          <p:cNvPr id="330" name="Google Shape;330;p39"/>
          <p:cNvSpPr txBox="1"/>
          <p:nvPr>
            <p:ph type="title"/>
          </p:nvPr>
        </p:nvSpPr>
        <p:spPr>
          <a:xfrm>
            <a:off x="342450" y="18170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5000">
                <a:solidFill>
                  <a:schemeClr val="lt1"/>
                </a:solidFill>
              </a:rPr>
              <a:t>Thank </a:t>
            </a:r>
            <a:r>
              <a:rPr lang="en" sz="5000">
                <a:solidFill>
                  <a:schemeClr val="dk2"/>
                </a:solidFill>
              </a:rPr>
              <a:t>You!</a:t>
            </a:r>
            <a:endParaRPr sz="5000">
              <a:solidFill>
                <a:schemeClr val="dk2"/>
              </a:solidFill>
            </a:endParaRPr>
          </a:p>
        </p:txBody>
      </p:sp>
      <p:sp>
        <p:nvSpPr>
          <p:cNvPr id="331" name="Google Shape;331;p39"/>
          <p:cNvSpPr/>
          <p:nvPr/>
        </p:nvSpPr>
        <p:spPr>
          <a:xfrm>
            <a:off x="2997550" y="2647150"/>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lnSpc>
                <a:spcPct val="95000"/>
              </a:lnSpc>
              <a:spcBef>
                <a:spcPts val="1200"/>
              </a:spcBef>
              <a:spcAft>
                <a:spcPts val="1200"/>
              </a:spcAft>
              <a:buNone/>
            </a:pPr>
            <a:r>
              <a:rPr lang="en" sz="900">
                <a:solidFill>
                  <a:schemeClr val="lt2"/>
                </a:solidFill>
                <a:latin typeface="Proxima Nova"/>
                <a:ea typeface="Proxima Nova"/>
                <a:cs typeface="Proxima Nova"/>
                <a:sym typeface="Proxima Nova"/>
              </a:rPr>
              <a:t>Feni Ismiati | ismiatifeni6@gmail.com | 6282210023177</a:t>
            </a:r>
            <a:endParaRPr sz="900">
              <a:solidFill>
                <a:schemeClr val="lt2"/>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Objectives</a:t>
            </a:r>
            <a:endParaRPr>
              <a:solidFill>
                <a:srgbClr val="666666"/>
              </a:solidFill>
            </a:endParaRPr>
          </a:p>
        </p:txBody>
      </p:sp>
      <p:sp>
        <p:nvSpPr>
          <p:cNvPr id="74" name="Google Shape;74;p15"/>
          <p:cNvSpPr txBox="1"/>
          <p:nvPr>
            <p:ph idx="1" type="body"/>
          </p:nvPr>
        </p:nvSpPr>
        <p:spPr>
          <a:xfrm>
            <a:off x="311700" y="1017725"/>
            <a:ext cx="3957000" cy="399000"/>
          </a:xfrm>
          <a:prstGeom prst="rect">
            <a:avLst/>
          </a:prstGeom>
        </p:spPr>
        <p:txBody>
          <a:bodyPr anchorCtr="0" anchor="t" bIns="91425" lIns="91425" spcFirstLastPara="1" rIns="91425" wrap="square" tIns="91425">
            <a:noAutofit/>
          </a:bodyPr>
          <a:lstStyle/>
          <a:p>
            <a:pPr indent="0" lvl="0" marL="0" rtl="0" algn="l">
              <a:spcBef>
                <a:spcPts val="1200"/>
              </a:spcBef>
              <a:spcAft>
                <a:spcPts val="1200"/>
              </a:spcAft>
              <a:buNone/>
            </a:pPr>
            <a:r>
              <a:rPr lang="en" sz="1200">
                <a:solidFill>
                  <a:srgbClr val="000000"/>
                </a:solidFill>
              </a:rPr>
              <a:t>The project aims to achieve the following objectives</a:t>
            </a:r>
            <a:endParaRPr sz="1900"/>
          </a:p>
        </p:txBody>
      </p:sp>
      <p:sp>
        <p:nvSpPr>
          <p:cNvPr id="75" name="Google Shape;75;p15"/>
          <p:cNvSpPr/>
          <p:nvPr/>
        </p:nvSpPr>
        <p:spPr>
          <a:xfrm>
            <a:off x="820650" y="1658150"/>
            <a:ext cx="455400" cy="363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lfa Slab One"/>
                <a:ea typeface="Alfa Slab One"/>
                <a:cs typeface="Alfa Slab One"/>
                <a:sym typeface="Alfa Slab One"/>
              </a:rPr>
              <a:t>1.</a:t>
            </a:r>
            <a:endParaRPr>
              <a:solidFill>
                <a:schemeClr val="dk2"/>
              </a:solidFill>
              <a:latin typeface="Alfa Slab One"/>
              <a:ea typeface="Alfa Slab One"/>
              <a:cs typeface="Alfa Slab One"/>
              <a:sym typeface="Alfa Slab One"/>
            </a:endParaRPr>
          </a:p>
        </p:txBody>
      </p:sp>
      <p:sp>
        <p:nvSpPr>
          <p:cNvPr id="76" name="Google Shape;76;p15"/>
          <p:cNvSpPr/>
          <p:nvPr/>
        </p:nvSpPr>
        <p:spPr>
          <a:xfrm>
            <a:off x="1276050" y="1607750"/>
            <a:ext cx="3313800" cy="4638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lt1"/>
                </a:solidFill>
                <a:latin typeface="Proxima Nova"/>
                <a:ea typeface="Proxima Nova"/>
                <a:cs typeface="Proxima Nova"/>
                <a:sym typeface="Proxima Nova"/>
              </a:rPr>
              <a:t>Maximum and Minimum Closing Price</a:t>
            </a:r>
            <a:endParaRPr b="1">
              <a:solidFill>
                <a:schemeClr val="lt1"/>
              </a:solidFill>
              <a:latin typeface="Proxima Nova"/>
              <a:ea typeface="Proxima Nova"/>
              <a:cs typeface="Proxima Nova"/>
              <a:sym typeface="Proxima Nova"/>
            </a:endParaRPr>
          </a:p>
        </p:txBody>
      </p:sp>
      <p:sp>
        <p:nvSpPr>
          <p:cNvPr id="77" name="Google Shape;77;p15"/>
          <p:cNvSpPr/>
          <p:nvPr/>
        </p:nvSpPr>
        <p:spPr>
          <a:xfrm>
            <a:off x="1225250" y="2050500"/>
            <a:ext cx="3424800" cy="463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1100">
                <a:latin typeface="Proxima Nova"/>
                <a:ea typeface="Proxima Nova"/>
                <a:cs typeface="Proxima Nova"/>
                <a:sym typeface="Proxima Nova"/>
              </a:rPr>
              <a:t>Identify the maximum and minimum closing prices for each bank stock</a:t>
            </a:r>
            <a:endParaRPr b="1">
              <a:solidFill>
                <a:schemeClr val="lt1"/>
              </a:solidFill>
              <a:latin typeface="Proxima Nova"/>
              <a:ea typeface="Proxima Nova"/>
              <a:cs typeface="Proxima Nova"/>
              <a:sym typeface="Proxima Nova"/>
            </a:endParaRPr>
          </a:p>
        </p:txBody>
      </p:sp>
      <p:grpSp>
        <p:nvGrpSpPr>
          <p:cNvPr id="78" name="Google Shape;78;p15"/>
          <p:cNvGrpSpPr/>
          <p:nvPr/>
        </p:nvGrpSpPr>
        <p:grpSpPr>
          <a:xfrm>
            <a:off x="820650" y="2735475"/>
            <a:ext cx="3720600" cy="947850"/>
            <a:chOff x="769850" y="1637900"/>
            <a:chExt cx="3720600" cy="947850"/>
          </a:xfrm>
        </p:grpSpPr>
        <p:sp>
          <p:nvSpPr>
            <p:cNvPr id="79" name="Google Shape;79;p15"/>
            <p:cNvSpPr/>
            <p:nvPr/>
          </p:nvSpPr>
          <p:spPr>
            <a:xfrm>
              <a:off x="769850" y="1637900"/>
              <a:ext cx="455400" cy="363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lfa Slab One"/>
                  <a:ea typeface="Alfa Slab One"/>
                  <a:cs typeface="Alfa Slab One"/>
                  <a:sym typeface="Alfa Slab One"/>
                </a:rPr>
                <a:t>2</a:t>
              </a:r>
              <a:r>
                <a:rPr lang="en">
                  <a:solidFill>
                    <a:schemeClr val="dk2"/>
                  </a:solidFill>
                  <a:latin typeface="Alfa Slab One"/>
                  <a:ea typeface="Alfa Slab One"/>
                  <a:cs typeface="Alfa Slab One"/>
                  <a:sym typeface="Alfa Slab One"/>
                </a:rPr>
                <a:t>.</a:t>
              </a:r>
              <a:endParaRPr>
                <a:solidFill>
                  <a:schemeClr val="dk2"/>
                </a:solidFill>
                <a:latin typeface="Alfa Slab One"/>
                <a:ea typeface="Alfa Slab One"/>
                <a:cs typeface="Alfa Slab One"/>
                <a:sym typeface="Alfa Slab One"/>
              </a:endParaRPr>
            </a:p>
          </p:txBody>
        </p:sp>
        <p:sp>
          <p:nvSpPr>
            <p:cNvPr id="80" name="Google Shape;80;p15"/>
            <p:cNvSpPr/>
            <p:nvPr/>
          </p:nvSpPr>
          <p:spPr>
            <a:xfrm>
              <a:off x="1225250" y="1658150"/>
              <a:ext cx="3265200" cy="5007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lt1"/>
                  </a:solidFill>
                  <a:latin typeface="Proxima Nova"/>
                  <a:ea typeface="Proxima Nova"/>
                  <a:cs typeface="Proxima Nova"/>
                  <a:sym typeface="Proxima Nova"/>
                </a:rPr>
                <a:t>Specific Dates for Maximum and Minimum Returns</a:t>
              </a:r>
              <a:endParaRPr b="1">
                <a:solidFill>
                  <a:schemeClr val="lt1"/>
                </a:solidFill>
                <a:latin typeface="Proxima Nova"/>
                <a:ea typeface="Proxima Nova"/>
                <a:cs typeface="Proxima Nova"/>
                <a:sym typeface="Proxima Nova"/>
              </a:endParaRPr>
            </a:p>
          </p:txBody>
        </p:sp>
        <p:sp>
          <p:nvSpPr>
            <p:cNvPr id="81" name="Google Shape;81;p15"/>
            <p:cNvSpPr/>
            <p:nvPr/>
          </p:nvSpPr>
          <p:spPr>
            <a:xfrm>
              <a:off x="1225250" y="2121950"/>
              <a:ext cx="3265200" cy="463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1100">
                  <a:latin typeface="Proxima Nova"/>
                  <a:ea typeface="Proxima Nova"/>
                  <a:cs typeface="Proxima Nova"/>
                  <a:sym typeface="Proxima Nova"/>
                </a:rPr>
                <a:t>Determine the specific dates when each bank stock reached its maximum and minimum return</a:t>
              </a:r>
              <a:endParaRPr sz="1100">
                <a:latin typeface="Proxima Nova"/>
                <a:ea typeface="Proxima Nova"/>
                <a:cs typeface="Proxima Nova"/>
                <a:sym typeface="Proxima Nova"/>
              </a:endParaRPr>
            </a:p>
          </p:txBody>
        </p:sp>
      </p:grpSp>
      <p:grpSp>
        <p:nvGrpSpPr>
          <p:cNvPr id="82" name="Google Shape;82;p15"/>
          <p:cNvGrpSpPr/>
          <p:nvPr/>
        </p:nvGrpSpPr>
        <p:grpSpPr>
          <a:xfrm>
            <a:off x="820650" y="3853825"/>
            <a:ext cx="3720600" cy="947850"/>
            <a:chOff x="769850" y="1637900"/>
            <a:chExt cx="3720600" cy="947850"/>
          </a:xfrm>
        </p:grpSpPr>
        <p:sp>
          <p:nvSpPr>
            <p:cNvPr id="83" name="Google Shape;83;p15"/>
            <p:cNvSpPr/>
            <p:nvPr/>
          </p:nvSpPr>
          <p:spPr>
            <a:xfrm>
              <a:off x="769850" y="1637900"/>
              <a:ext cx="455400" cy="363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lfa Slab One"/>
                  <a:ea typeface="Alfa Slab One"/>
                  <a:cs typeface="Alfa Slab One"/>
                  <a:sym typeface="Alfa Slab One"/>
                </a:rPr>
                <a:t>3</a:t>
              </a:r>
              <a:r>
                <a:rPr lang="en">
                  <a:solidFill>
                    <a:schemeClr val="dk2"/>
                  </a:solidFill>
                  <a:latin typeface="Alfa Slab One"/>
                  <a:ea typeface="Alfa Slab One"/>
                  <a:cs typeface="Alfa Slab One"/>
                  <a:sym typeface="Alfa Slab One"/>
                </a:rPr>
                <a:t>.</a:t>
              </a:r>
              <a:endParaRPr>
                <a:solidFill>
                  <a:schemeClr val="dk2"/>
                </a:solidFill>
                <a:latin typeface="Alfa Slab One"/>
                <a:ea typeface="Alfa Slab One"/>
                <a:cs typeface="Alfa Slab One"/>
                <a:sym typeface="Alfa Slab One"/>
              </a:endParaRPr>
            </a:p>
          </p:txBody>
        </p:sp>
        <p:sp>
          <p:nvSpPr>
            <p:cNvPr id="84" name="Google Shape;84;p15"/>
            <p:cNvSpPr/>
            <p:nvPr/>
          </p:nvSpPr>
          <p:spPr>
            <a:xfrm>
              <a:off x="1225250" y="1658150"/>
              <a:ext cx="3265200" cy="4638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lt1"/>
                  </a:solidFill>
                  <a:latin typeface="Proxima Nova"/>
                  <a:ea typeface="Proxima Nova"/>
                  <a:cs typeface="Proxima Nova"/>
                  <a:sym typeface="Proxima Nova"/>
                </a:rPr>
                <a:t>Average Return for Each Bank Stock</a:t>
              </a:r>
              <a:endParaRPr b="1">
                <a:solidFill>
                  <a:schemeClr val="lt1"/>
                </a:solidFill>
                <a:latin typeface="Proxima Nova"/>
                <a:ea typeface="Proxima Nova"/>
                <a:cs typeface="Proxima Nova"/>
                <a:sym typeface="Proxima Nova"/>
              </a:endParaRPr>
            </a:p>
          </p:txBody>
        </p:sp>
        <p:sp>
          <p:nvSpPr>
            <p:cNvPr id="85" name="Google Shape;85;p15"/>
            <p:cNvSpPr/>
            <p:nvPr/>
          </p:nvSpPr>
          <p:spPr>
            <a:xfrm>
              <a:off x="1225250" y="2121950"/>
              <a:ext cx="3265200" cy="463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1100">
                  <a:latin typeface="Proxima Nova"/>
                  <a:ea typeface="Proxima Nova"/>
                  <a:cs typeface="Proxima Nova"/>
                  <a:sym typeface="Proxima Nova"/>
                </a:rPr>
                <a:t>Calculate the average return to </a:t>
              </a:r>
              <a:r>
                <a:rPr lang="en" sz="1100">
                  <a:latin typeface="Proxima Nova"/>
                  <a:ea typeface="Proxima Nova"/>
                  <a:cs typeface="Proxima Nova"/>
                  <a:sym typeface="Proxima Nova"/>
                </a:rPr>
                <a:t>assess the </a:t>
              </a:r>
              <a:r>
                <a:rPr lang="en" sz="1100">
                  <a:latin typeface="Proxima Nova"/>
                  <a:ea typeface="Proxima Nova"/>
                  <a:cs typeface="Proxima Nova"/>
                  <a:sym typeface="Proxima Nova"/>
                </a:rPr>
                <a:t>overall performance of each bank stocks</a:t>
              </a:r>
              <a:endParaRPr sz="1100">
                <a:latin typeface="Proxima Nova"/>
                <a:ea typeface="Proxima Nova"/>
                <a:cs typeface="Proxima Nova"/>
                <a:sym typeface="Proxima Nova"/>
              </a:endParaRPr>
            </a:p>
          </p:txBody>
        </p:sp>
      </p:grpSp>
      <p:grpSp>
        <p:nvGrpSpPr>
          <p:cNvPr id="86" name="Google Shape;86;p15"/>
          <p:cNvGrpSpPr/>
          <p:nvPr/>
        </p:nvGrpSpPr>
        <p:grpSpPr>
          <a:xfrm>
            <a:off x="4914025" y="1637900"/>
            <a:ext cx="3720600" cy="990925"/>
            <a:chOff x="769850" y="1637900"/>
            <a:chExt cx="3720600" cy="990925"/>
          </a:xfrm>
        </p:grpSpPr>
        <p:sp>
          <p:nvSpPr>
            <p:cNvPr id="87" name="Google Shape;87;p15"/>
            <p:cNvSpPr/>
            <p:nvPr/>
          </p:nvSpPr>
          <p:spPr>
            <a:xfrm>
              <a:off x="769850" y="1637900"/>
              <a:ext cx="455400" cy="363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lfa Slab One"/>
                  <a:ea typeface="Alfa Slab One"/>
                  <a:cs typeface="Alfa Slab One"/>
                  <a:sym typeface="Alfa Slab One"/>
                </a:rPr>
                <a:t>4</a:t>
              </a:r>
              <a:r>
                <a:rPr lang="en">
                  <a:solidFill>
                    <a:schemeClr val="dk2"/>
                  </a:solidFill>
                  <a:latin typeface="Alfa Slab One"/>
                  <a:ea typeface="Alfa Slab One"/>
                  <a:cs typeface="Alfa Slab One"/>
                  <a:sym typeface="Alfa Slab One"/>
                </a:rPr>
                <a:t>.</a:t>
              </a:r>
              <a:endParaRPr>
                <a:solidFill>
                  <a:schemeClr val="dk2"/>
                </a:solidFill>
                <a:latin typeface="Alfa Slab One"/>
                <a:ea typeface="Alfa Slab One"/>
                <a:cs typeface="Alfa Slab One"/>
                <a:sym typeface="Alfa Slab One"/>
              </a:endParaRPr>
            </a:p>
          </p:txBody>
        </p:sp>
        <p:sp>
          <p:nvSpPr>
            <p:cNvPr id="88" name="Google Shape;88;p15"/>
            <p:cNvSpPr/>
            <p:nvPr/>
          </p:nvSpPr>
          <p:spPr>
            <a:xfrm>
              <a:off x="1225250" y="1658150"/>
              <a:ext cx="3265200" cy="4638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lt1"/>
                  </a:solidFill>
                  <a:latin typeface="Proxima Nova"/>
                  <a:ea typeface="Proxima Nova"/>
                  <a:cs typeface="Proxima Nova"/>
                  <a:sym typeface="Proxima Nova"/>
                </a:rPr>
                <a:t>Volatility Analysis</a:t>
              </a:r>
              <a:endParaRPr b="1">
                <a:solidFill>
                  <a:schemeClr val="lt1"/>
                </a:solidFill>
                <a:latin typeface="Proxima Nova"/>
                <a:ea typeface="Proxima Nova"/>
                <a:cs typeface="Proxima Nova"/>
                <a:sym typeface="Proxima Nova"/>
              </a:endParaRPr>
            </a:p>
          </p:txBody>
        </p:sp>
        <p:sp>
          <p:nvSpPr>
            <p:cNvPr id="89" name="Google Shape;89;p15"/>
            <p:cNvSpPr/>
            <p:nvPr/>
          </p:nvSpPr>
          <p:spPr>
            <a:xfrm>
              <a:off x="1225250" y="2165025"/>
              <a:ext cx="3265200" cy="463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1100">
                  <a:latin typeface="Proxima Nova"/>
                  <a:ea typeface="Proxima Nova"/>
                  <a:cs typeface="Proxima Nova"/>
                  <a:sym typeface="Proxima Nova"/>
                </a:rPr>
                <a:t>Identify the most volatile and the most stable bank stocks based on the standard deviation of returns</a:t>
              </a:r>
              <a:endParaRPr sz="1100">
                <a:latin typeface="Proxima Nova"/>
                <a:ea typeface="Proxima Nova"/>
                <a:cs typeface="Proxima Nova"/>
                <a:sym typeface="Proxima Nova"/>
              </a:endParaRPr>
            </a:p>
          </p:txBody>
        </p:sp>
      </p:grpSp>
      <p:grpSp>
        <p:nvGrpSpPr>
          <p:cNvPr id="90" name="Google Shape;90;p15"/>
          <p:cNvGrpSpPr/>
          <p:nvPr/>
        </p:nvGrpSpPr>
        <p:grpSpPr>
          <a:xfrm>
            <a:off x="4914025" y="2957063"/>
            <a:ext cx="3720600" cy="990925"/>
            <a:chOff x="769850" y="1637900"/>
            <a:chExt cx="3720600" cy="990925"/>
          </a:xfrm>
        </p:grpSpPr>
        <p:sp>
          <p:nvSpPr>
            <p:cNvPr id="91" name="Google Shape;91;p15"/>
            <p:cNvSpPr/>
            <p:nvPr/>
          </p:nvSpPr>
          <p:spPr>
            <a:xfrm>
              <a:off x="769850" y="1637900"/>
              <a:ext cx="455400" cy="363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Alfa Slab One"/>
                  <a:ea typeface="Alfa Slab One"/>
                  <a:cs typeface="Alfa Slab One"/>
                  <a:sym typeface="Alfa Slab One"/>
                </a:rPr>
                <a:t>5</a:t>
              </a:r>
              <a:r>
                <a:rPr lang="en">
                  <a:solidFill>
                    <a:schemeClr val="dk2"/>
                  </a:solidFill>
                  <a:latin typeface="Alfa Slab One"/>
                  <a:ea typeface="Alfa Slab One"/>
                  <a:cs typeface="Alfa Slab One"/>
                  <a:sym typeface="Alfa Slab One"/>
                </a:rPr>
                <a:t>.</a:t>
              </a:r>
              <a:endParaRPr>
                <a:solidFill>
                  <a:schemeClr val="dk2"/>
                </a:solidFill>
                <a:latin typeface="Alfa Slab One"/>
                <a:ea typeface="Alfa Slab One"/>
                <a:cs typeface="Alfa Slab One"/>
                <a:sym typeface="Alfa Slab One"/>
              </a:endParaRPr>
            </a:p>
          </p:txBody>
        </p:sp>
        <p:sp>
          <p:nvSpPr>
            <p:cNvPr id="92" name="Google Shape;92;p15"/>
            <p:cNvSpPr/>
            <p:nvPr/>
          </p:nvSpPr>
          <p:spPr>
            <a:xfrm>
              <a:off x="1225250" y="1658150"/>
              <a:ext cx="3265200" cy="4638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b="1" lang="en">
                  <a:solidFill>
                    <a:schemeClr val="lt1"/>
                  </a:solidFill>
                  <a:latin typeface="Proxima Nova"/>
                  <a:ea typeface="Proxima Nova"/>
                  <a:cs typeface="Proxima Nova"/>
                  <a:sym typeface="Proxima Nova"/>
                </a:rPr>
                <a:t>Correlation Analysis</a:t>
              </a:r>
              <a:endParaRPr b="1">
                <a:solidFill>
                  <a:schemeClr val="lt1"/>
                </a:solidFill>
                <a:latin typeface="Proxima Nova"/>
                <a:ea typeface="Proxima Nova"/>
                <a:cs typeface="Proxima Nova"/>
                <a:sym typeface="Proxima Nova"/>
              </a:endParaRPr>
            </a:p>
          </p:txBody>
        </p:sp>
        <p:sp>
          <p:nvSpPr>
            <p:cNvPr id="93" name="Google Shape;93;p15"/>
            <p:cNvSpPr/>
            <p:nvPr/>
          </p:nvSpPr>
          <p:spPr>
            <a:xfrm>
              <a:off x="1225250" y="2165025"/>
              <a:ext cx="3265200" cy="463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1100">
                  <a:latin typeface="Proxima Nova"/>
                  <a:ea typeface="Proxima Nova"/>
                  <a:cs typeface="Proxima Nova"/>
                  <a:sym typeface="Proxima Nova"/>
                </a:rPr>
                <a:t>Examine the correlation between each pair of bank stocks to determine the strength of their relationships</a:t>
              </a:r>
              <a:endParaRPr sz="1100">
                <a:latin typeface="Proxima Nova"/>
                <a:ea typeface="Proxima Nova"/>
                <a:cs typeface="Proxima Nova"/>
                <a:sym typeface="Proxima Nova"/>
              </a:endParaRPr>
            </a:p>
          </p:txBody>
        </p:sp>
      </p:grpSp>
      <p:sp>
        <p:nvSpPr>
          <p:cNvPr id="94" name="Google Shape;94;p15"/>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98" name="Shape 98"/>
        <p:cNvGrpSpPr/>
        <p:nvPr/>
      </p:nvGrpSpPr>
      <p:grpSpPr>
        <a:xfrm>
          <a:off x="0" y="0"/>
          <a:ext cx="0" cy="0"/>
          <a:chOff x="0" y="0"/>
          <a:chExt cx="0" cy="0"/>
        </a:xfrm>
      </p:grpSpPr>
      <p:sp>
        <p:nvSpPr>
          <p:cNvPr id="99" name="Google Shape;99;p16"/>
          <p:cNvSpPr/>
          <p:nvPr/>
        </p:nvSpPr>
        <p:spPr>
          <a:xfrm>
            <a:off x="989350" y="1168250"/>
            <a:ext cx="7235100" cy="258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rgbClr val="990000"/>
                </a:solidFill>
                <a:latin typeface="Proxima Nova"/>
                <a:ea typeface="Proxima Nova"/>
                <a:cs typeface="Proxima Nova"/>
                <a:sym typeface="Proxima Nova"/>
              </a:rPr>
              <a:t>This project is intended for educational and analytical purposes.</a:t>
            </a:r>
            <a:r>
              <a:rPr lang="en" sz="1900">
                <a:solidFill>
                  <a:srgbClr val="990000"/>
                </a:solidFill>
                <a:latin typeface="Proxima Nova"/>
                <a:ea typeface="Proxima Nova"/>
                <a:cs typeface="Proxima Nova"/>
                <a:sym typeface="Proxima Nova"/>
              </a:rPr>
              <a:t> It shows the actual historical data of Indonesian Bank Stocks and doesn't serve as a recommendation or endorsement of any specific bank stock. </a:t>
            </a:r>
            <a:r>
              <a:rPr b="1" lang="en" sz="1900">
                <a:solidFill>
                  <a:srgbClr val="990000"/>
                </a:solidFill>
                <a:latin typeface="Proxima Nova"/>
                <a:ea typeface="Proxima Nova"/>
                <a:cs typeface="Proxima Nova"/>
                <a:sym typeface="Proxima Nova"/>
              </a:rPr>
              <a:t>The information provided here should not be interpreted as investment advice</a:t>
            </a:r>
            <a:r>
              <a:rPr lang="en" sz="1900">
                <a:solidFill>
                  <a:srgbClr val="990000"/>
                </a:solidFill>
                <a:latin typeface="Proxima Nova"/>
                <a:ea typeface="Proxima Nova"/>
                <a:cs typeface="Proxima Nova"/>
                <a:sym typeface="Proxima Nova"/>
              </a:rPr>
              <a:t>. Please conduct your own research or consult with a financial advisor before making any investment decisions.</a:t>
            </a:r>
            <a:endParaRPr sz="1800">
              <a:solidFill>
                <a:srgbClr val="990000"/>
              </a:solidFill>
              <a:latin typeface="Proxima Nova"/>
              <a:ea typeface="Proxima Nova"/>
              <a:cs typeface="Proxima Nova"/>
              <a:sym typeface="Proxima Nova"/>
            </a:endParaRPr>
          </a:p>
        </p:txBody>
      </p:sp>
      <p:sp>
        <p:nvSpPr>
          <p:cNvPr id="100" name="Google Shape;100;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solidFill>
                  <a:schemeClr val="dk2"/>
                </a:solidFill>
              </a:rPr>
              <a:t>❗️</a:t>
            </a:r>
            <a:r>
              <a:rPr lang="en">
                <a:solidFill>
                  <a:srgbClr val="0D1117"/>
                </a:solidFill>
              </a:rPr>
              <a:t>Disclaimer</a:t>
            </a:r>
            <a:r>
              <a:rPr lang="en">
                <a:solidFill>
                  <a:schemeClr val="dk2"/>
                </a:solidFill>
              </a:rPr>
              <a:t>❗️</a:t>
            </a:r>
            <a:endParaRPr>
              <a:solidFill>
                <a:srgbClr val="666666"/>
              </a:solidFill>
            </a:endParaRPr>
          </a:p>
        </p:txBody>
      </p:sp>
      <p:sp>
        <p:nvSpPr>
          <p:cNvPr id="101" name="Google Shape;101;p16"/>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chemeClr val="lt2"/>
                </a:solidFill>
                <a:latin typeface="Proxima Nova"/>
                <a:ea typeface="Proxima Nova"/>
                <a:cs typeface="Proxima Nova"/>
                <a:sym typeface="Proxima Nova"/>
              </a:rPr>
              <a:t>Feni Ismiati | ismiatifeni6@gmail.com | 6282210023177</a:t>
            </a:r>
            <a:endParaRPr sz="900">
              <a:solidFill>
                <a:schemeClr val="lt2"/>
              </a:solidFill>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Method</a:t>
            </a:r>
            <a:endParaRPr>
              <a:solidFill>
                <a:srgbClr val="666666"/>
              </a:solidFill>
            </a:endParaRPr>
          </a:p>
        </p:txBody>
      </p:sp>
      <p:sp>
        <p:nvSpPr>
          <p:cNvPr id="107" name="Google Shape;107;p17"/>
          <p:cNvSpPr/>
          <p:nvPr/>
        </p:nvSpPr>
        <p:spPr>
          <a:xfrm>
            <a:off x="180875" y="1274975"/>
            <a:ext cx="1263900" cy="7167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300">
                <a:solidFill>
                  <a:schemeClr val="lt1"/>
                </a:solidFill>
                <a:latin typeface="Proxima Nova"/>
                <a:ea typeface="Proxima Nova"/>
                <a:cs typeface="Proxima Nova"/>
                <a:sym typeface="Proxima Nova"/>
              </a:rPr>
              <a:t>Installation</a:t>
            </a:r>
            <a:endParaRPr b="1" sz="1300">
              <a:solidFill>
                <a:schemeClr val="lt1"/>
              </a:solidFill>
              <a:latin typeface="Proxima Nova"/>
              <a:ea typeface="Proxima Nova"/>
              <a:cs typeface="Proxima Nova"/>
              <a:sym typeface="Proxima Nova"/>
            </a:endParaRPr>
          </a:p>
        </p:txBody>
      </p:sp>
      <p:sp>
        <p:nvSpPr>
          <p:cNvPr id="108" name="Google Shape;108;p17"/>
          <p:cNvSpPr/>
          <p:nvPr/>
        </p:nvSpPr>
        <p:spPr>
          <a:xfrm>
            <a:off x="231725" y="2025575"/>
            <a:ext cx="1588200" cy="410100"/>
          </a:xfrm>
          <a:prstGeom prst="roundRect">
            <a:avLst>
              <a:gd fmla="val 16667" name="adj"/>
            </a:avLst>
          </a:prstGeom>
          <a:noFill/>
          <a:ln>
            <a:noFill/>
          </a:ln>
        </p:spPr>
        <p:txBody>
          <a:bodyPr anchorCtr="0" anchor="ctr" bIns="91425" lIns="91425" spcFirstLastPara="1" rIns="91425" wrap="square" tIns="91425">
            <a:noAutofit/>
          </a:bodyPr>
          <a:lstStyle/>
          <a:p>
            <a:pPr indent="-549275" lvl="0" marL="0" rtl="0" algn="l">
              <a:lnSpc>
                <a:spcPct val="95000"/>
              </a:lnSpc>
              <a:spcBef>
                <a:spcPts val="1200"/>
              </a:spcBef>
              <a:spcAft>
                <a:spcPts val="0"/>
              </a:spcAft>
              <a:buClr>
                <a:schemeClr val="lt1"/>
              </a:buClr>
              <a:buSzPts val="1000"/>
              <a:buFont typeface="Proxima Nova"/>
              <a:buChar char="-"/>
            </a:pPr>
            <a:r>
              <a:rPr lang="en" sz="1000">
                <a:latin typeface="Proxima Nova"/>
                <a:ea typeface="Proxima Nova"/>
                <a:cs typeface="Proxima Nova"/>
                <a:sym typeface="Proxima Nova"/>
              </a:rPr>
              <a:t>Install pandas-datareader</a:t>
            </a:r>
            <a:endParaRPr sz="1000">
              <a:latin typeface="Proxima Nova"/>
              <a:ea typeface="Proxima Nova"/>
              <a:cs typeface="Proxima Nova"/>
              <a:sym typeface="Proxima Nova"/>
            </a:endParaRPr>
          </a:p>
          <a:p>
            <a:pPr indent="-549275" lvl="0" marL="0" rtl="0" algn="l">
              <a:lnSpc>
                <a:spcPct val="95000"/>
              </a:lnSpc>
              <a:spcBef>
                <a:spcPts val="0"/>
              </a:spcBef>
              <a:spcAft>
                <a:spcPts val="0"/>
              </a:spcAft>
              <a:buSzPts val="1000"/>
              <a:buFont typeface="Proxima Nova"/>
              <a:buChar char="-"/>
            </a:pPr>
            <a:r>
              <a:rPr lang="en" sz="1000">
                <a:latin typeface="Proxima Nova"/>
                <a:ea typeface="Proxima Nova"/>
                <a:cs typeface="Proxima Nova"/>
                <a:sym typeface="Proxima Nova"/>
              </a:rPr>
              <a:t>a</a:t>
            </a:r>
            <a:r>
              <a:rPr lang="en" sz="1000">
                <a:latin typeface="Proxima Nova"/>
                <a:ea typeface="Proxima Nova"/>
                <a:cs typeface="Proxima Nova"/>
                <a:sym typeface="Proxima Nova"/>
              </a:rPr>
              <a:t>nd Yahoo Finance</a:t>
            </a:r>
            <a:endParaRPr sz="1000">
              <a:latin typeface="Proxima Nova"/>
              <a:ea typeface="Proxima Nova"/>
              <a:cs typeface="Proxima Nova"/>
              <a:sym typeface="Proxima Nova"/>
            </a:endParaRPr>
          </a:p>
        </p:txBody>
      </p:sp>
      <p:sp>
        <p:nvSpPr>
          <p:cNvPr id="109" name="Google Shape;109;p17"/>
          <p:cNvSpPr/>
          <p:nvPr/>
        </p:nvSpPr>
        <p:spPr>
          <a:xfrm>
            <a:off x="1940500" y="1274975"/>
            <a:ext cx="1263900" cy="7167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300">
                <a:solidFill>
                  <a:schemeClr val="lt1"/>
                </a:solidFill>
                <a:latin typeface="Proxima Nova"/>
                <a:ea typeface="Proxima Nova"/>
                <a:cs typeface="Proxima Nova"/>
                <a:sym typeface="Proxima Nova"/>
              </a:rPr>
              <a:t>Data Collection</a:t>
            </a:r>
            <a:endParaRPr b="1" sz="1300">
              <a:solidFill>
                <a:schemeClr val="lt1"/>
              </a:solidFill>
              <a:latin typeface="Proxima Nova"/>
              <a:ea typeface="Proxima Nova"/>
              <a:cs typeface="Proxima Nova"/>
              <a:sym typeface="Proxima Nova"/>
            </a:endParaRPr>
          </a:p>
        </p:txBody>
      </p:sp>
      <p:sp>
        <p:nvSpPr>
          <p:cNvPr id="110" name="Google Shape;110;p17"/>
          <p:cNvSpPr/>
          <p:nvPr/>
        </p:nvSpPr>
        <p:spPr>
          <a:xfrm>
            <a:off x="1940500" y="2886900"/>
            <a:ext cx="1263900" cy="7167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300">
                <a:solidFill>
                  <a:schemeClr val="lt1"/>
                </a:solidFill>
                <a:latin typeface="Proxima Nova"/>
                <a:ea typeface="Proxima Nova"/>
                <a:cs typeface="Proxima Nova"/>
                <a:sym typeface="Proxima Nova"/>
              </a:rPr>
              <a:t>EDA</a:t>
            </a:r>
            <a:endParaRPr b="1" sz="1300">
              <a:solidFill>
                <a:schemeClr val="lt1"/>
              </a:solidFill>
              <a:latin typeface="Proxima Nova"/>
              <a:ea typeface="Proxima Nova"/>
              <a:cs typeface="Proxima Nova"/>
              <a:sym typeface="Proxima Nova"/>
            </a:endParaRPr>
          </a:p>
        </p:txBody>
      </p:sp>
      <p:sp>
        <p:nvSpPr>
          <p:cNvPr id="111" name="Google Shape;111;p17"/>
          <p:cNvSpPr/>
          <p:nvPr/>
        </p:nvSpPr>
        <p:spPr>
          <a:xfrm>
            <a:off x="3871925" y="2886900"/>
            <a:ext cx="1263900" cy="7167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300">
                <a:solidFill>
                  <a:schemeClr val="lt1"/>
                </a:solidFill>
                <a:latin typeface="Proxima Nova"/>
                <a:ea typeface="Proxima Nova"/>
                <a:cs typeface="Proxima Nova"/>
                <a:sym typeface="Proxima Nova"/>
              </a:rPr>
              <a:t>Volatility Analysis</a:t>
            </a:r>
            <a:endParaRPr b="1" sz="1300">
              <a:solidFill>
                <a:schemeClr val="lt1"/>
              </a:solidFill>
              <a:latin typeface="Proxima Nova"/>
              <a:ea typeface="Proxima Nova"/>
              <a:cs typeface="Proxima Nova"/>
              <a:sym typeface="Proxima Nova"/>
            </a:endParaRPr>
          </a:p>
        </p:txBody>
      </p:sp>
      <p:sp>
        <p:nvSpPr>
          <p:cNvPr id="112" name="Google Shape;112;p17"/>
          <p:cNvSpPr/>
          <p:nvPr/>
        </p:nvSpPr>
        <p:spPr>
          <a:xfrm>
            <a:off x="5728525" y="2886900"/>
            <a:ext cx="1263900" cy="7167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300">
                <a:solidFill>
                  <a:schemeClr val="lt1"/>
                </a:solidFill>
                <a:latin typeface="Proxima Nova"/>
                <a:ea typeface="Proxima Nova"/>
                <a:cs typeface="Proxima Nova"/>
                <a:sym typeface="Proxima Nova"/>
              </a:rPr>
              <a:t>Correlation Analysis</a:t>
            </a:r>
            <a:endParaRPr b="1" sz="1300">
              <a:solidFill>
                <a:schemeClr val="lt1"/>
              </a:solidFill>
              <a:latin typeface="Proxima Nova"/>
              <a:ea typeface="Proxima Nova"/>
              <a:cs typeface="Proxima Nova"/>
              <a:sym typeface="Proxima Nova"/>
            </a:endParaRPr>
          </a:p>
        </p:txBody>
      </p:sp>
      <p:sp>
        <p:nvSpPr>
          <p:cNvPr id="113" name="Google Shape;113;p17"/>
          <p:cNvSpPr/>
          <p:nvPr/>
        </p:nvSpPr>
        <p:spPr>
          <a:xfrm>
            <a:off x="7585125" y="2886900"/>
            <a:ext cx="1263900" cy="716700"/>
          </a:xfrm>
          <a:prstGeom prst="roundRect">
            <a:avLst>
              <a:gd fmla="val 16667" name="adj"/>
            </a:avLst>
          </a:prstGeom>
          <a:solidFill>
            <a:srgbClr val="76A5AF"/>
          </a:solid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300">
                <a:solidFill>
                  <a:schemeClr val="lt1"/>
                </a:solidFill>
                <a:latin typeface="Proxima Nova"/>
                <a:ea typeface="Proxima Nova"/>
                <a:cs typeface="Proxima Nova"/>
                <a:sym typeface="Proxima Nova"/>
              </a:rPr>
              <a:t>Visualization</a:t>
            </a:r>
            <a:endParaRPr b="1" sz="1300">
              <a:solidFill>
                <a:schemeClr val="lt1"/>
              </a:solidFill>
              <a:latin typeface="Proxima Nova"/>
              <a:ea typeface="Proxima Nova"/>
              <a:cs typeface="Proxima Nova"/>
              <a:sym typeface="Proxima Nova"/>
            </a:endParaRPr>
          </a:p>
        </p:txBody>
      </p:sp>
      <p:cxnSp>
        <p:nvCxnSpPr>
          <p:cNvPr id="114" name="Google Shape;114;p17"/>
          <p:cNvCxnSpPr>
            <a:stCxn id="110" idx="3"/>
            <a:endCxn id="111" idx="1"/>
          </p:cNvCxnSpPr>
          <p:nvPr/>
        </p:nvCxnSpPr>
        <p:spPr>
          <a:xfrm>
            <a:off x="3204400" y="3245250"/>
            <a:ext cx="667500" cy="0"/>
          </a:xfrm>
          <a:prstGeom prst="straightConnector1">
            <a:avLst/>
          </a:prstGeom>
          <a:noFill/>
          <a:ln cap="flat" cmpd="sng" w="9525">
            <a:solidFill>
              <a:schemeClr val="dk2"/>
            </a:solidFill>
            <a:prstDash val="solid"/>
            <a:round/>
            <a:headEnd len="med" w="med" type="none"/>
            <a:tailEnd len="med" w="med" type="triangle"/>
          </a:ln>
        </p:spPr>
      </p:cxnSp>
      <p:cxnSp>
        <p:nvCxnSpPr>
          <p:cNvPr id="115" name="Google Shape;115;p17"/>
          <p:cNvCxnSpPr>
            <a:stCxn id="111" idx="3"/>
            <a:endCxn id="112" idx="1"/>
          </p:cNvCxnSpPr>
          <p:nvPr/>
        </p:nvCxnSpPr>
        <p:spPr>
          <a:xfrm>
            <a:off x="5135825" y="3245250"/>
            <a:ext cx="592800" cy="0"/>
          </a:xfrm>
          <a:prstGeom prst="straightConnector1">
            <a:avLst/>
          </a:prstGeom>
          <a:noFill/>
          <a:ln cap="flat" cmpd="sng" w="9525">
            <a:solidFill>
              <a:schemeClr val="dk2"/>
            </a:solidFill>
            <a:prstDash val="solid"/>
            <a:round/>
            <a:headEnd len="med" w="med" type="none"/>
            <a:tailEnd len="med" w="med" type="triangle"/>
          </a:ln>
        </p:spPr>
      </p:cxnSp>
      <p:cxnSp>
        <p:nvCxnSpPr>
          <p:cNvPr id="116" name="Google Shape;116;p17"/>
          <p:cNvCxnSpPr>
            <a:stCxn id="112" idx="3"/>
            <a:endCxn id="113" idx="1"/>
          </p:cNvCxnSpPr>
          <p:nvPr/>
        </p:nvCxnSpPr>
        <p:spPr>
          <a:xfrm>
            <a:off x="6992425" y="3245250"/>
            <a:ext cx="592800" cy="0"/>
          </a:xfrm>
          <a:prstGeom prst="straightConnector1">
            <a:avLst/>
          </a:prstGeom>
          <a:noFill/>
          <a:ln cap="flat" cmpd="sng" w="9525">
            <a:solidFill>
              <a:schemeClr val="dk2"/>
            </a:solidFill>
            <a:prstDash val="solid"/>
            <a:round/>
            <a:headEnd len="med" w="med" type="none"/>
            <a:tailEnd len="med" w="med" type="triangle"/>
          </a:ln>
        </p:spPr>
      </p:cxnSp>
      <p:sp>
        <p:nvSpPr>
          <p:cNvPr id="117" name="Google Shape;117;p17"/>
          <p:cNvSpPr/>
          <p:nvPr/>
        </p:nvSpPr>
        <p:spPr>
          <a:xfrm>
            <a:off x="3288125" y="1241075"/>
            <a:ext cx="2186400" cy="7167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1000">
                <a:latin typeface="Proxima Nova"/>
                <a:ea typeface="Proxima Nova"/>
                <a:cs typeface="Proxima Nova"/>
                <a:sym typeface="Proxima Nova"/>
              </a:rPr>
              <a:t>Collect BBCA, BBRI, BMRI, BNLI, BBNI, BNGA, MEGA historical data</a:t>
            </a:r>
            <a:endParaRPr sz="1000">
              <a:latin typeface="Proxima Nova"/>
              <a:ea typeface="Proxima Nova"/>
              <a:cs typeface="Proxima Nova"/>
              <a:sym typeface="Proxima Nova"/>
            </a:endParaRPr>
          </a:p>
        </p:txBody>
      </p:sp>
      <p:cxnSp>
        <p:nvCxnSpPr>
          <p:cNvPr id="118" name="Google Shape;118;p17"/>
          <p:cNvCxnSpPr>
            <a:stCxn id="107" idx="3"/>
            <a:endCxn id="109" idx="1"/>
          </p:cNvCxnSpPr>
          <p:nvPr/>
        </p:nvCxnSpPr>
        <p:spPr>
          <a:xfrm>
            <a:off x="1444775" y="1633325"/>
            <a:ext cx="495600" cy="0"/>
          </a:xfrm>
          <a:prstGeom prst="straightConnector1">
            <a:avLst/>
          </a:prstGeom>
          <a:noFill/>
          <a:ln cap="flat" cmpd="sng" w="9525">
            <a:solidFill>
              <a:schemeClr val="dk2"/>
            </a:solidFill>
            <a:prstDash val="solid"/>
            <a:round/>
            <a:headEnd len="med" w="med" type="none"/>
            <a:tailEnd len="med" w="med" type="triangle"/>
          </a:ln>
        </p:spPr>
      </p:cxnSp>
      <p:cxnSp>
        <p:nvCxnSpPr>
          <p:cNvPr id="119" name="Google Shape;119;p17"/>
          <p:cNvCxnSpPr>
            <a:stCxn id="109" idx="2"/>
            <a:endCxn id="110" idx="0"/>
          </p:cNvCxnSpPr>
          <p:nvPr/>
        </p:nvCxnSpPr>
        <p:spPr>
          <a:xfrm>
            <a:off x="2572450" y="1991675"/>
            <a:ext cx="0" cy="895200"/>
          </a:xfrm>
          <a:prstGeom prst="straightConnector1">
            <a:avLst/>
          </a:prstGeom>
          <a:noFill/>
          <a:ln cap="flat" cmpd="sng" w="9525">
            <a:solidFill>
              <a:schemeClr val="dk2"/>
            </a:solidFill>
            <a:prstDash val="solid"/>
            <a:round/>
            <a:headEnd len="med" w="med" type="none"/>
            <a:tailEnd len="med" w="med" type="triangle"/>
          </a:ln>
        </p:spPr>
      </p:cxnSp>
      <p:sp>
        <p:nvSpPr>
          <p:cNvPr id="120" name="Google Shape;120;p17"/>
          <p:cNvSpPr/>
          <p:nvPr/>
        </p:nvSpPr>
        <p:spPr>
          <a:xfrm>
            <a:off x="1940375" y="3736675"/>
            <a:ext cx="1702800" cy="784500"/>
          </a:xfrm>
          <a:prstGeom prst="roundRect">
            <a:avLst>
              <a:gd fmla="val 16667" name="adj"/>
            </a:avLst>
          </a:prstGeom>
          <a:noFill/>
          <a:ln>
            <a:noFill/>
          </a:ln>
        </p:spPr>
        <p:txBody>
          <a:bodyPr anchorCtr="0" anchor="ctr" bIns="91425" lIns="91425" spcFirstLastPara="1" rIns="91425" wrap="square" tIns="91425">
            <a:noAutofit/>
          </a:bodyPr>
          <a:lstStyle/>
          <a:p>
            <a:pPr indent="-177800" lvl="0" marL="57150" rtl="0" algn="l">
              <a:lnSpc>
                <a:spcPct val="95000"/>
              </a:lnSpc>
              <a:spcBef>
                <a:spcPts val="0"/>
              </a:spcBef>
              <a:spcAft>
                <a:spcPts val="0"/>
              </a:spcAft>
              <a:buSzPts val="1000"/>
              <a:buFont typeface="Proxima Nova"/>
              <a:buChar char="●"/>
            </a:pPr>
            <a:r>
              <a:rPr lang="en" sz="1000">
                <a:latin typeface="Proxima Nova"/>
                <a:ea typeface="Proxima Nova"/>
                <a:cs typeface="Proxima Nova"/>
                <a:sym typeface="Proxima Nova"/>
              </a:rPr>
              <a:t>Analyze closing price</a:t>
            </a:r>
            <a:r>
              <a:rPr lang="en" sz="1000">
                <a:latin typeface="Proxima Nova"/>
                <a:ea typeface="Proxima Nova"/>
                <a:cs typeface="Proxima Nova"/>
                <a:sym typeface="Proxima Nova"/>
              </a:rPr>
              <a:t>s</a:t>
            </a:r>
            <a:endParaRPr sz="1000">
              <a:latin typeface="Proxima Nova"/>
              <a:ea typeface="Proxima Nova"/>
              <a:cs typeface="Proxima Nova"/>
              <a:sym typeface="Proxima Nova"/>
            </a:endParaRPr>
          </a:p>
          <a:p>
            <a:pPr indent="-177800" lvl="0" marL="57150" rtl="0" algn="l">
              <a:lnSpc>
                <a:spcPct val="95000"/>
              </a:lnSpc>
              <a:spcBef>
                <a:spcPts val="0"/>
              </a:spcBef>
              <a:spcAft>
                <a:spcPts val="0"/>
              </a:spcAft>
              <a:buSzPts val="1000"/>
              <a:buFont typeface="Proxima Nova"/>
              <a:buChar char="●"/>
            </a:pPr>
            <a:r>
              <a:rPr lang="en" sz="1000">
                <a:latin typeface="Proxima Nova"/>
                <a:ea typeface="Proxima Nova"/>
                <a:cs typeface="Proxima Nova"/>
                <a:sym typeface="Proxima Nova"/>
              </a:rPr>
              <a:t>Identify the specific dates of </a:t>
            </a:r>
            <a:r>
              <a:rPr lang="en" sz="1000">
                <a:latin typeface="Proxima Nova"/>
                <a:ea typeface="Proxima Nova"/>
                <a:cs typeface="Proxima Nova"/>
                <a:sym typeface="Proxima Nova"/>
              </a:rPr>
              <a:t>returns</a:t>
            </a:r>
            <a:endParaRPr sz="1000">
              <a:latin typeface="Proxima Nova"/>
              <a:ea typeface="Proxima Nova"/>
              <a:cs typeface="Proxima Nova"/>
              <a:sym typeface="Proxima Nova"/>
            </a:endParaRPr>
          </a:p>
          <a:p>
            <a:pPr indent="-177800" lvl="0" marL="57150" rtl="0" algn="l">
              <a:lnSpc>
                <a:spcPct val="95000"/>
              </a:lnSpc>
              <a:spcBef>
                <a:spcPts val="0"/>
              </a:spcBef>
              <a:spcAft>
                <a:spcPts val="0"/>
              </a:spcAft>
              <a:buSzPts val="1000"/>
              <a:buFont typeface="Proxima Nova"/>
              <a:buChar char="●"/>
            </a:pPr>
            <a:r>
              <a:rPr lang="en" sz="1000">
                <a:latin typeface="Proxima Nova"/>
                <a:ea typeface="Proxima Nova"/>
                <a:cs typeface="Proxima Nova"/>
                <a:sym typeface="Proxima Nova"/>
              </a:rPr>
              <a:t>Calculate </a:t>
            </a:r>
            <a:r>
              <a:rPr lang="en" sz="1000">
                <a:latin typeface="Proxima Nova"/>
                <a:ea typeface="Proxima Nova"/>
                <a:cs typeface="Proxima Nova"/>
                <a:sym typeface="Proxima Nova"/>
              </a:rPr>
              <a:t>the average return</a:t>
            </a:r>
            <a:endParaRPr sz="1000">
              <a:latin typeface="Proxima Nova"/>
              <a:ea typeface="Proxima Nova"/>
              <a:cs typeface="Proxima Nova"/>
              <a:sym typeface="Proxima Nova"/>
            </a:endParaRPr>
          </a:p>
        </p:txBody>
      </p:sp>
      <p:sp>
        <p:nvSpPr>
          <p:cNvPr id="121" name="Google Shape;121;p17"/>
          <p:cNvSpPr/>
          <p:nvPr/>
        </p:nvSpPr>
        <p:spPr>
          <a:xfrm>
            <a:off x="3800850" y="3699750"/>
            <a:ext cx="1542300" cy="6000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0"/>
              </a:spcBef>
              <a:spcAft>
                <a:spcPts val="1200"/>
              </a:spcAft>
              <a:buNone/>
            </a:pPr>
            <a:r>
              <a:rPr lang="en" sz="1000">
                <a:latin typeface="Proxima Nova"/>
                <a:ea typeface="Proxima Nova"/>
                <a:cs typeface="Proxima Nova"/>
                <a:sym typeface="Proxima Nova"/>
              </a:rPr>
              <a:t>Calculate the standard deviation to identify the volatility</a:t>
            </a:r>
            <a:endParaRPr sz="1000">
              <a:latin typeface="Proxima Nova"/>
              <a:ea typeface="Proxima Nova"/>
              <a:cs typeface="Proxima Nova"/>
              <a:sym typeface="Proxima Nova"/>
            </a:endParaRPr>
          </a:p>
        </p:txBody>
      </p:sp>
      <p:sp>
        <p:nvSpPr>
          <p:cNvPr id="122" name="Google Shape;122;p17"/>
          <p:cNvSpPr/>
          <p:nvPr/>
        </p:nvSpPr>
        <p:spPr>
          <a:xfrm>
            <a:off x="5343150" y="3603600"/>
            <a:ext cx="2292000" cy="1391400"/>
          </a:xfrm>
          <a:prstGeom prst="roundRect">
            <a:avLst>
              <a:gd fmla="val 16667" name="adj"/>
            </a:avLst>
          </a:prstGeom>
          <a:noFill/>
          <a:ln>
            <a:noFill/>
          </a:ln>
        </p:spPr>
        <p:txBody>
          <a:bodyPr anchorCtr="0" anchor="ctr" bIns="91425" lIns="91425" spcFirstLastPara="1" rIns="91425" wrap="square" tIns="91425">
            <a:noAutofit/>
          </a:bodyPr>
          <a:lstStyle/>
          <a:p>
            <a:pPr indent="-177800" lvl="0" marL="228600" rtl="0" algn="l">
              <a:lnSpc>
                <a:spcPct val="95000"/>
              </a:lnSpc>
              <a:spcBef>
                <a:spcPts val="0"/>
              </a:spcBef>
              <a:spcAft>
                <a:spcPts val="0"/>
              </a:spcAft>
              <a:buSzPts val="1000"/>
              <a:buFont typeface="Proxima Nova"/>
              <a:buChar char="●"/>
            </a:pPr>
            <a:r>
              <a:rPr lang="en" sz="1000">
                <a:latin typeface="Proxima Nova"/>
                <a:ea typeface="Proxima Nova"/>
                <a:cs typeface="Proxima Nova"/>
                <a:sym typeface="Proxima Nova"/>
              </a:rPr>
              <a:t>Create a Heatmap to visualize the correlation coefficients to identify the strength of the relationships between each pair of bank stocks</a:t>
            </a:r>
            <a:endParaRPr sz="1000">
              <a:latin typeface="Proxima Nova"/>
              <a:ea typeface="Proxima Nova"/>
              <a:cs typeface="Proxima Nova"/>
              <a:sym typeface="Proxima Nova"/>
            </a:endParaRPr>
          </a:p>
          <a:p>
            <a:pPr indent="-177800" lvl="0" marL="228600" rtl="0" algn="l">
              <a:lnSpc>
                <a:spcPct val="95000"/>
              </a:lnSpc>
              <a:spcBef>
                <a:spcPts val="0"/>
              </a:spcBef>
              <a:spcAft>
                <a:spcPts val="0"/>
              </a:spcAft>
              <a:buSzPts val="1000"/>
              <a:buFont typeface="Proxima Nova"/>
              <a:buChar char="●"/>
            </a:pPr>
            <a:r>
              <a:rPr lang="en" sz="1000">
                <a:latin typeface="Proxima Nova"/>
                <a:ea typeface="Proxima Nova"/>
                <a:cs typeface="Proxima Nova"/>
                <a:sym typeface="Proxima Nova"/>
              </a:rPr>
              <a:t>Create a Pairplot to identify the relationships</a:t>
            </a:r>
            <a:endParaRPr sz="1000">
              <a:latin typeface="Proxima Nova"/>
              <a:ea typeface="Proxima Nova"/>
              <a:cs typeface="Proxima Nova"/>
              <a:sym typeface="Proxima Nova"/>
            </a:endParaRPr>
          </a:p>
        </p:txBody>
      </p:sp>
      <p:sp>
        <p:nvSpPr>
          <p:cNvPr id="123" name="Google Shape;123;p17"/>
          <p:cNvSpPr/>
          <p:nvPr/>
        </p:nvSpPr>
        <p:spPr>
          <a:xfrm>
            <a:off x="7597300" y="3727500"/>
            <a:ext cx="1494900" cy="5379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0"/>
              </a:spcBef>
              <a:spcAft>
                <a:spcPts val="1200"/>
              </a:spcAft>
              <a:buNone/>
            </a:pPr>
            <a:r>
              <a:rPr lang="en" sz="1000">
                <a:latin typeface="Proxima Nova"/>
                <a:ea typeface="Proxima Nova"/>
                <a:cs typeface="Proxima Nova"/>
                <a:sym typeface="Proxima Nova"/>
              </a:rPr>
              <a:t>Use Pyplot to create trendline of Close prices over time</a:t>
            </a:r>
            <a:endParaRPr sz="1000">
              <a:latin typeface="Proxima Nova"/>
              <a:ea typeface="Proxima Nova"/>
              <a:cs typeface="Proxima Nova"/>
              <a:sym typeface="Proxima Nova"/>
            </a:endParaRPr>
          </a:p>
        </p:txBody>
      </p:sp>
      <p:sp>
        <p:nvSpPr>
          <p:cNvPr id="124" name="Google Shape;124;p17"/>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128" name="Shape 128"/>
        <p:cNvGrpSpPr/>
        <p:nvPr/>
      </p:nvGrpSpPr>
      <p:grpSpPr>
        <a:xfrm>
          <a:off x="0" y="0"/>
          <a:ext cx="0" cy="0"/>
          <a:chOff x="0" y="0"/>
          <a:chExt cx="0" cy="0"/>
        </a:xfrm>
      </p:grpSpPr>
      <p:sp>
        <p:nvSpPr>
          <p:cNvPr id="129" name="Google Shape;129;p18"/>
          <p:cNvSpPr txBox="1"/>
          <p:nvPr>
            <p:ph type="title"/>
          </p:nvPr>
        </p:nvSpPr>
        <p:spPr>
          <a:xfrm>
            <a:off x="342450" y="1817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000">
                <a:solidFill>
                  <a:schemeClr val="lt1"/>
                </a:solidFill>
              </a:rPr>
              <a:t>Installation</a:t>
            </a:r>
            <a:endParaRPr sz="5000">
              <a:solidFill>
                <a:schemeClr val="lt1"/>
              </a:solidFill>
            </a:endParaRPr>
          </a:p>
        </p:txBody>
      </p:sp>
      <p:sp>
        <p:nvSpPr>
          <p:cNvPr id="130" name="Google Shape;130;p18"/>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chemeClr val="lt2"/>
                </a:solidFill>
                <a:latin typeface="Proxima Nova"/>
                <a:ea typeface="Proxima Nova"/>
                <a:cs typeface="Proxima Nova"/>
                <a:sym typeface="Proxima Nova"/>
              </a:rPr>
              <a:t>Feni Ismiati | ismiatifeni6@gmail.com | 6282210023177</a:t>
            </a:r>
            <a:endParaRPr sz="900">
              <a:solidFill>
                <a:schemeClr val="lt2"/>
              </a:solidFill>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666666"/>
                </a:solidFill>
              </a:rPr>
              <a:t>Installation</a:t>
            </a:r>
            <a:endParaRPr>
              <a:solidFill>
                <a:srgbClr val="666666"/>
              </a:solidFill>
            </a:endParaRPr>
          </a:p>
        </p:txBody>
      </p:sp>
      <p:sp>
        <p:nvSpPr>
          <p:cNvPr id="136" name="Google Shape;136;p19"/>
          <p:cNvSpPr/>
          <p:nvPr/>
        </p:nvSpPr>
        <p:spPr>
          <a:xfrm>
            <a:off x="4773150" y="1158325"/>
            <a:ext cx="3880200" cy="2614800"/>
          </a:xfrm>
          <a:prstGeom prst="roundRect">
            <a:avLst>
              <a:gd fmla="val 16667" name="adj"/>
            </a:avLst>
          </a:prstGeom>
          <a:noFill/>
          <a:ln>
            <a:noFill/>
          </a:ln>
        </p:spPr>
        <p:txBody>
          <a:bodyPr anchorCtr="0" anchor="ctr" bIns="91425" lIns="91425" spcFirstLastPara="1" rIns="91425" wrap="square" tIns="91425">
            <a:noAutofit/>
          </a:bodyPr>
          <a:lstStyle/>
          <a:p>
            <a:pPr indent="-298450" lvl="0" marL="457200" rtl="0" algn="l">
              <a:lnSpc>
                <a:spcPct val="95000"/>
              </a:lnSpc>
              <a:spcBef>
                <a:spcPts val="1200"/>
              </a:spcBef>
              <a:spcAft>
                <a:spcPts val="0"/>
              </a:spcAft>
              <a:buSzPts val="1100"/>
              <a:buFont typeface="Proxima Nova"/>
              <a:buChar char="●"/>
            </a:pPr>
            <a:r>
              <a:rPr b="1" lang="en" sz="1100">
                <a:latin typeface="Proxima Nova"/>
                <a:ea typeface="Proxima Nova"/>
                <a:cs typeface="Proxima Nova"/>
                <a:sym typeface="Proxima Nova"/>
              </a:rPr>
              <a:t>Install pandas-datareader: </a:t>
            </a:r>
            <a:r>
              <a:rPr lang="en" sz="1100">
                <a:latin typeface="Proxima Nova"/>
                <a:ea typeface="Proxima Nova"/>
                <a:cs typeface="Proxima Nova"/>
                <a:sym typeface="Proxima Nova"/>
              </a:rPr>
              <a:t>it is a Python library that allows easy access to financial data from various online sources directly into Pandas dataframes</a:t>
            </a:r>
            <a:endParaRPr sz="1100">
              <a:latin typeface="Proxima Nova"/>
              <a:ea typeface="Proxima Nova"/>
              <a:cs typeface="Proxima Nova"/>
              <a:sym typeface="Proxima Nova"/>
            </a:endParaRPr>
          </a:p>
          <a:p>
            <a:pPr indent="0" lvl="0" marL="457200" rtl="0" algn="l">
              <a:lnSpc>
                <a:spcPct val="95000"/>
              </a:lnSpc>
              <a:spcBef>
                <a:spcPts val="1200"/>
              </a:spcBef>
              <a:spcAft>
                <a:spcPts val="0"/>
              </a:spcAft>
              <a:buNone/>
            </a:pPr>
            <a:r>
              <a:t/>
            </a:r>
            <a:endParaRPr sz="1100">
              <a:latin typeface="Proxima Nova"/>
              <a:ea typeface="Proxima Nova"/>
              <a:cs typeface="Proxima Nova"/>
              <a:sym typeface="Proxima Nova"/>
            </a:endParaRPr>
          </a:p>
          <a:p>
            <a:pPr indent="-298450" lvl="0" marL="457200" rtl="0" algn="l">
              <a:lnSpc>
                <a:spcPct val="95000"/>
              </a:lnSpc>
              <a:spcBef>
                <a:spcPts val="1200"/>
              </a:spcBef>
              <a:spcAft>
                <a:spcPts val="0"/>
              </a:spcAft>
              <a:buSzPts val="1100"/>
              <a:buFont typeface="Proxima Nova"/>
              <a:buChar char="●"/>
            </a:pPr>
            <a:r>
              <a:rPr b="1" lang="en" sz="1100">
                <a:latin typeface="Proxima Nova"/>
                <a:ea typeface="Proxima Nova"/>
                <a:cs typeface="Proxima Nova"/>
                <a:sym typeface="Proxima Nova"/>
              </a:rPr>
              <a:t>Install Yahoo Finance:</a:t>
            </a:r>
            <a:r>
              <a:rPr lang="en" sz="1100">
                <a:latin typeface="Proxima Nova"/>
                <a:ea typeface="Proxima Nova"/>
                <a:cs typeface="Proxima Nova"/>
                <a:sym typeface="Proxima Nova"/>
              </a:rPr>
              <a:t> in this project, Yahoo Finance source is used to fetching the data. Yahoo Finance also provides a wide range of financial data, including stock prices, dividends, and splits</a:t>
            </a:r>
            <a:endParaRPr sz="1100">
              <a:latin typeface="Proxima Nova"/>
              <a:ea typeface="Proxima Nova"/>
              <a:cs typeface="Proxima Nova"/>
              <a:sym typeface="Proxima Nova"/>
            </a:endParaRPr>
          </a:p>
        </p:txBody>
      </p:sp>
      <p:sp>
        <p:nvSpPr>
          <p:cNvPr id="137" name="Google Shape;137;p19"/>
          <p:cNvSpPr/>
          <p:nvPr/>
        </p:nvSpPr>
        <p:spPr>
          <a:xfrm>
            <a:off x="921750" y="1589000"/>
            <a:ext cx="3728400" cy="1821300"/>
          </a:xfrm>
          <a:prstGeom prst="rect">
            <a:avLst/>
          </a:prstGeom>
          <a:solidFill>
            <a:srgbClr val="76A5A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pic>
        <p:nvPicPr>
          <p:cNvPr id="138" name="Google Shape;138;p19"/>
          <p:cNvPicPr preferRelativeResize="0"/>
          <p:nvPr/>
        </p:nvPicPr>
        <p:blipFill rotWithShape="1">
          <a:blip r:embed="rId3">
            <a:alphaModFix/>
          </a:blip>
          <a:srcRect b="0" l="11016" r="0" t="0"/>
          <a:stretch/>
        </p:blipFill>
        <p:spPr>
          <a:xfrm>
            <a:off x="1017073" y="1748050"/>
            <a:ext cx="3537750" cy="1503200"/>
          </a:xfrm>
          <a:prstGeom prst="rect">
            <a:avLst/>
          </a:prstGeom>
          <a:noFill/>
          <a:ln>
            <a:noFill/>
          </a:ln>
        </p:spPr>
      </p:pic>
      <p:sp>
        <p:nvSpPr>
          <p:cNvPr id="139" name="Google Shape;139;p19"/>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6A5AF"/>
        </a:solidFill>
      </p:bgPr>
    </p:bg>
    <p:spTree>
      <p:nvGrpSpPr>
        <p:cNvPr id="143" name="Shape 143"/>
        <p:cNvGrpSpPr/>
        <p:nvPr/>
      </p:nvGrpSpPr>
      <p:grpSpPr>
        <a:xfrm>
          <a:off x="0" y="0"/>
          <a:ext cx="0" cy="0"/>
          <a:chOff x="0" y="0"/>
          <a:chExt cx="0" cy="0"/>
        </a:xfrm>
      </p:grpSpPr>
      <p:sp>
        <p:nvSpPr>
          <p:cNvPr id="144" name="Google Shape;144;p20"/>
          <p:cNvSpPr txBox="1"/>
          <p:nvPr>
            <p:ph type="title"/>
          </p:nvPr>
        </p:nvSpPr>
        <p:spPr>
          <a:xfrm>
            <a:off x="342450" y="1817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000">
                <a:solidFill>
                  <a:schemeClr val="lt1"/>
                </a:solidFill>
              </a:rPr>
              <a:t>Data Collection</a:t>
            </a:r>
            <a:endParaRPr sz="5000">
              <a:solidFill>
                <a:schemeClr val="lt1"/>
              </a:solidFill>
            </a:endParaRPr>
          </a:p>
        </p:txBody>
      </p:sp>
      <p:sp>
        <p:nvSpPr>
          <p:cNvPr id="145" name="Google Shape;145;p20"/>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chemeClr val="lt2"/>
                </a:solidFill>
                <a:latin typeface="Proxima Nova"/>
                <a:ea typeface="Proxima Nova"/>
                <a:cs typeface="Proxima Nova"/>
                <a:sym typeface="Proxima Nova"/>
              </a:rPr>
              <a:t>Feni Ismiati | ismiatifeni6@gmail.com | 6282210023177</a:t>
            </a:r>
            <a:endParaRPr sz="900">
              <a:solidFill>
                <a:schemeClr val="lt2"/>
              </a:solidFill>
              <a:latin typeface="Proxima Nova"/>
              <a:ea typeface="Proxima Nova"/>
              <a:cs typeface="Proxima Nova"/>
              <a:sym typeface="Proxima Nov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400050" lvl="0" marL="457200" rtl="0" algn="l">
              <a:spcBef>
                <a:spcPts val="0"/>
              </a:spcBef>
              <a:spcAft>
                <a:spcPts val="0"/>
              </a:spcAft>
              <a:buClr>
                <a:srgbClr val="666666"/>
              </a:buClr>
              <a:buSzPct val="100000"/>
              <a:buAutoNum type="arabicPeriod"/>
            </a:pPr>
            <a:r>
              <a:rPr lang="en">
                <a:solidFill>
                  <a:srgbClr val="666666"/>
                </a:solidFill>
              </a:rPr>
              <a:t>Import Libraries</a:t>
            </a:r>
            <a:endParaRPr>
              <a:solidFill>
                <a:srgbClr val="666666"/>
              </a:solidFill>
            </a:endParaRPr>
          </a:p>
        </p:txBody>
      </p:sp>
      <p:sp>
        <p:nvSpPr>
          <p:cNvPr id="151" name="Google Shape;151;p21"/>
          <p:cNvSpPr/>
          <p:nvPr/>
        </p:nvSpPr>
        <p:spPr>
          <a:xfrm>
            <a:off x="374125" y="1207550"/>
            <a:ext cx="4042200" cy="3088500"/>
          </a:xfrm>
          <a:prstGeom prst="roundRect">
            <a:avLst>
              <a:gd fmla="val 16667" name="adj"/>
            </a:avLst>
          </a:prstGeom>
          <a:noFill/>
          <a:ln>
            <a:noFill/>
          </a:ln>
        </p:spPr>
        <p:txBody>
          <a:bodyPr anchorCtr="0" anchor="ctr" bIns="91425" lIns="91425" spcFirstLastPara="1" rIns="91425" wrap="square" tIns="91425">
            <a:noAutofit/>
          </a:bodyPr>
          <a:lstStyle/>
          <a:p>
            <a:pPr indent="-142875" lvl="0" marL="57150" rtl="0" algn="l">
              <a:lnSpc>
                <a:spcPct val="115000"/>
              </a:lnSpc>
              <a:spcBef>
                <a:spcPts val="1200"/>
              </a:spcBef>
              <a:spcAft>
                <a:spcPts val="0"/>
              </a:spcAft>
              <a:buNone/>
            </a:pPr>
            <a:r>
              <a:rPr lang="en" sz="1100">
                <a:latin typeface="Proxima Nova"/>
                <a:ea typeface="Proxima Nova"/>
                <a:cs typeface="Proxima Nova"/>
                <a:sym typeface="Proxima Nova"/>
              </a:rPr>
              <a:t>There are several libraries used in this project</a:t>
            </a:r>
            <a:endParaRPr sz="1100">
              <a:latin typeface="Proxima Nova"/>
              <a:ea typeface="Proxima Nova"/>
              <a:cs typeface="Proxima Nova"/>
              <a:sym typeface="Proxima Nova"/>
            </a:endParaRPr>
          </a:p>
          <a:p>
            <a:pPr indent="-298450" lvl="0" marL="171450" rtl="0" algn="l">
              <a:lnSpc>
                <a:spcPct val="115000"/>
              </a:lnSpc>
              <a:spcBef>
                <a:spcPts val="1200"/>
              </a:spcBef>
              <a:spcAft>
                <a:spcPts val="0"/>
              </a:spcAft>
              <a:buSzPts val="1100"/>
              <a:buFont typeface="Proxima Nova"/>
              <a:buAutoNum type="arabicPeriod"/>
            </a:pPr>
            <a:r>
              <a:rPr b="1" lang="en" sz="1100">
                <a:solidFill>
                  <a:srgbClr val="0D1117"/>
                </a:solidFill>
                <a:latin typeface="Proxima Nova"/>
                <a:ea typeface="Proxima Nova"/>
                <a:cs typeface="Proxima Nova"/>
                <a:sym typeface="Proxima Nova"/>
              </a:rPr>
              <a:t>Data Collection</a:t>
            </a:r>
            <a:r>
              <a:rPr lang="en" sz="1100">
                <a:solidFill>
                  <a:srgbClr val="0D1117"/>
                </a:solidFill>
                <a:latin typeface="Proxima Nova"/>
                <a:ea typeface="Proxima Nova"/>
                <a:cs typeface="Proxima Nova"/>
                <a:sym typeface="Proxima Nova"/>
              </a:rPr>
              <a:t>:</a:t>
            </a:r>
            <a:r>
              <a:rPr lang="en" sz="1100">
                <a:latin typeface="Proxima Nova"/>
                <a:ea typeface="Proxima Nova"/>
                <a:cs typeface="Proxima Nova"/>
                <a:sym typeface="Proxima Nova"/>
              </a:rPr>
              <a:t> </a:t>
            </a:r>
            <a:r>
              <a:rPr b="1" lang="en" sz="1100">
                <a:solidFill>
                  <a:srgbClr val="0D1117"/>
                </a:solidFill>
                <a:highlight>
                  <a:srgbClr val="76A5AF"/>
                </a:highlight>
                <a:latin typeface="Proxima Nova"/>
                <a:ea typeface="Proxima Nova"/>
                <a:cs typeface="Proxima Nova"/>
                <a:sym typeface="Proxima Nova"/>
              </a:rPr>
              <a:t>pandas_datareader</a:t>
            </a:r>
            <a:r>
              <a:rPr lang="en" sz="1100">
                <a:solidFill>
                  <a:srgbClr val="0D1117"/>
                </a:solidFill>
                <a:highlight>
                  <a:schemeClr val="lt1"/>
                </a:highlight>
                <a:latin typeface="Proxima Nova"/>
                <a:ea typeface="Proxima Nova"/>
                <a:cs typeface="Proxima Nova"/>
                <a:sym typeface="Proxima Nova"/>
              </a:rPr>
              <a:t> </a:t>
            </a:r>
            <a:r>
              <a:rPr lang="en" sz="1100">
                <a:latin typeface="Proxima Nova"/>
                <a:ea typeface="Proxima Nova"/>
                <a:cs typeface="Proxima Nova"/>
                <a:sym typeface="Proxima Nova"/>
              </a:rPr>
              <a:t>and </a:t>
            </a:r>
            <a:r>
              <a:rPr b="1" lang="en" sz="1100">
                <a:solidFill>
                  <a:srgbClr val="0D1117"/>
                </a:solidFill>
                <a:highlight>
                  <a:srgbClr val="76A5AF"/>
                </a:highlight>
                <a:latin typeface="Proxima Nova"/>
                <a:ea typeface="Proxima Nova"/>
                <a:cs typeface="Proxima Nova"/>
                <a:sym typeface="Proxima Nova"/>
              </a:rPr>
              <a:t>yfinance</a:t>
            </a:r>
            <a:r>
              <a:rPr b="1" lang="en" sz="1100">
                <a:solidFill>
                  <a:srgbClr val="0D1117"/>
                </a:solidFill>
                <a:highlight>
                  <a:srgbClr val="FFFFFF"/>
                </a:highlight>
                <a:latin typeface="Proxima Nova"/>
                <a:ea typeface="Proxima Nova"/>
                <a:cs typeface="Proxima Nova"/>
                <a:sym typeface="Proxima Nova"/>
              </a:rPr>
              <a:t> </a:t>
            </a:r>
            <a:r>
              <a:rPr lang="en" sz="1100">
                <a:latin typeface="Proxima Nova"/>
                <a:ea typeface="Proxima Nova"/>
                <a:cs typeface="Proxima Nova"/>
                <a:sym typeface="Proxima Nova"/>
              </a:rPr>
              <a:t>to gather the up-to-date financial data</a:t>
            </a:r>
            <a:endParaRPr sz="1100">
              <a:latin typeface="Proxima Nova"/>
              <a:ea typeface="Proxima Nova"/>
              <a:cs typeface="Proxima Nova"/>
              <a:sym typeface="Proxima Nova"/>
            </a:endParaRPr>
          </a:p>
          <a:p>
            <a:pPr indent="-298450" lvl="0" marL="171450" rtl="0" algn="l">
              <a:lnSpc>
                <a:spcPct val="115000"/>
              </a:lnSpc>
              <a:spcBef>
                <a:spcPts val="0"/>
              </a:spcBef>
              <a:spcAft>
                <a:spcPts val="0"/>
              </a:spcAft>
              <a:buSzPts val="1100"/>
              <a:buFont typeface="Proxima Nova"/>
              <a:buAutoNum type="arabicPeriod"/>
            </a:pPr>
            <a:r>
              <a:rPr b="1" lang="en" sz="1100">
                <a:solidFill>
                  <a:srgbClr val="0D1117"/>
                </a:solidFill>
                <a:latin typeface="Proxima Nova"/>
                <a:ea typeface="Proxima Nova"/>
                <a:cs typeface="Proxima Nova"/>
                <a:sym typeface="Proxima Nova"/>
              </a:rPr>
              <a:t>Data Analysis:</a:t>
            </a:r>
            <a:r>
              <a:rPr lang="en" sz="1100">
                <a:latin typeface="Proxima Nova"/>
                <a:ea typeface="Proxima Nova"/>
                <a:cs typeface="Proxima Nova"/>
                <a:sym typeface="Proxima Nova"/>
              </a:rPr>
              <a:t> </a:t>
            </a:r>
            <a:r>
              <a:rPr b="1" lang="en" sz="1100">
                <a:solidFill>
                  <a:srgbClr val="0D1117"/>
                </a:solidFill>
                <a:highlight>
                  <a:srgbClr val="76A5AF"/>
                </a:highlight>
                <a:latin typeface="Proxima Nova"/>
                <a:ea typeface="Proxima Nova"/>
                <a:cs typeface="Proxima Nova"/>
                <a:sym typeface="Proxima Nova"/>
              </a:rPr>
              <a:t>pandas</a:t>
            </a:r>
            <a:r>
              <a:rPr b="1" lang="en" sz="1100">
                <a:solidFill>
                  <a:srgbClr val="0D1117"/>
                </a:solidFill>
                <a:highlight>
                  <a:srgbClr val="FFFFFF"/>
                </a:highlight>
                <a:latin typeface="Proxima Nova"/>
                <a:ea typeface="Proxima Nova"/>
                <a:cs typeface="Proxima Nova"/>
                <a:sym typeface="Proxima Nova"/>
              </a:rPr>
              <a:t> </a:t>
            </a:r>
            <a:r>
              <a:rPr lang="en" sz="1100">
                <a:latin typeface="Proxima Nova"/>
                <a:ea typeface="Proxima Nova"/>
                <a:cs typeface="Proxima Nova"/>
                <a:sym typeface="Proxima Nova"/>
              </a:rPr>
              <a:t>and </a:t>
            </a:r>
            <a:r>
              <a:rPr b="1" lang="en" sz="1100">
                <a:highlight>
                  <a:srgbClr val="76A5AF"/>
                </a:highlight>
                <a:latin typeface="Proxima Nova"/>
                <a:ea typeface="Proxima Nova"/>
                <a:cs typeface="Proxima Nova"/>
                <a:sym typeface="Proxima Nova"/>
              </a:rPr>
              <a:t>numpy</a:t>
            </a:r>
            <a:r>
              <a:rPr b="1" lang="en" sz="1100">
                <a:highlight>
                  <a:srgbClr val="FFFFFF"/>
                </a:highlight>
                <a:latin typeface="Proxima Nova"/>
                <a:ea typeface="Proxima Nova"/>
                <a:cs typeface="Proxima Nova"/>
                <a:sym typeface="Proxima Nova"/>
              </a:rPr>
              <a:t> </a:t>
            </a:r>
            <a:r>
              <a:rPr lang="en" sz="1100">
                <a:latin typeface="Proxima Nova"/>
                <a:ea typeface="Proxima Nova"/>
                <a:cs typeface="Proxima Nova"/>
                <a:sym typeface="Proxima Nova"/>
              </a:rPr>
              <a:t> to robust data </a:t>
            </a:r>
            <a:r>
              <a:rPr lang="en" sz="1100">
                <a:latin typeface="Proxima Nova"/>
                <a:ea typeface="Proxima Nova"/>
                <a:cs typeface="Proxima Nova"/>
                <a:sym typeface="Proxima Nova"/>
              </a:rPr>
              <a:t>manipulation and essential for calculating returns, average, and standard deviation</a:t>
            </a:r>
            <a:endParaRPr sz="1100">
              <a:latin typeface="Proxima Nova"/>
              <a:ea typeface="Proxima Nova"/>
              <a:cs typeface="Proxima Nova"/>
              <a:sym typeface="Proxima Nova"/>
            </a:endParaRPr>
          </a:p>
          <a:p>
            <a:pPr indent="-298450" lvl="0" marL="171450" rtl="0" algn="l">
              <a:lnSpc>
                <a:spcPct val="115000"/>
              </a:lnSpc>
              <a:spcBef>
                <a:spcPts val="0"/>
              </a:spcBef>
              <a:spcAft>
                <a:spcPts val="0"/>
              </a:spcAft>
              <a:buSzPts val="1100"/>
              <a:buFont typeface="Proxima Nova"/>
              <a:buAutoNum type="arabicPeriod"/>
            </a:pPr>
            <a:r>
              <a:rPr b="1" lang="en" sz="1100">
                <a:solidFill>
                  <a:srgbClr val="0D1117"/>
                </a:solidFill>
                <a:latin typeface="Proxima Nova"/>
                <a:ea typeface="Proxima Nova"/>
                <a:cs typeface="Proxima Nova"/>
                <a:sym typeface="Proxima Nova"/>
              </a:rPr>
              <a:t>Visualization</a:t>
            </a:r>
            <a:r>
              <a:rPr lang="en" sz="1100">
                <a:latin typeface="Proxima Nova"/>
                <a:ea typeface="Proxima Nova"/>
                <a:cs typeface="Proxima Nova"/>
                <a:sym typeface="Proxima Nova"/>
              </a:rPr>
              <a:t>: </a:t>
            </a:r>
            <a:r>
              <a:rPr b="1" lang="en" sz="1100">
                <a:highlight>
                  <a:srgbClr val="76A5AF"/>
                </a:highlight>
                <a:latin typeface="Proxima Nova"/>
                <a:ea typeface="Proxima Nova"/>
                <a:cs typeface="Proxima Nova"/>
                <a:sym typeface="Proxima Nova"/>
              </a:rPr>
              <a:t>matplotlib</a:t>
            </a:r>
            <a:r>
              <a:rPr lang="en" sz="1100">
                <a:latin typeface="Proxima Nova"/>
                <a:ea typeface="Proxima Nova"/>
                <a:cs typeface="Proxima Nova"/>
                <a:sym typeface="Proxima Nova"/>
              </a:rPr>
              <a:t>, </a:t>
            </a:r>
            <a:r>
              <a:rPr b="1" lang="en" sz="1100">
                <a:highlight>
                  <a:srgbClr val="76A5AF"/>
                </a:highlight>
                <a:latin typeface="Proxima Nova"/>
                <a:ea typeface="Proxima Nova"/>
                <a:cs typeface="Proxima Nova"/>
                <a:sym typeface="Proxima Nova"/>
              </a:rPr>
              <a:t>seaborn</a:t>
            </a:r>
            <a:r>
              <a:rPr lang="en" sz="1100">
                <a:latin typeface="Proxima Nova"/>
                <a:ea typeface="Proxima Nova"/>
                <a:cs typeface="Proxima Nova"/>
                <a:sym typeface="Proxima Nova"/>
              </a:rPr>
              <a:t>, and </a:t>
            </a:r>
            <a:r>
              <a:rPr b="1" lang="en" sz="1100">
                <a:highlight>
                  <a:srgbClr val="76A5AF"/>
                </a:highlight>
                <a:latin typeface="Proxima Nova"/>
                <a:ea typeface="Proxima Nova"/>
                <a:cs typeface="Proxima Nova"/>
                <a:sym typeface="Proxima Nova"/>
              </a:rPr>
              <a:t>plotly</a:t>
            </a:r>
            <a:r>
              <a:rPr b="1" lang="en" sz="1100">
                <a:highlight>
                  <a:srgbClr val="FFFFFF"/>
                </a:highlight>
                <a:latin typeface="Proxima Nova"/>
                <a:ea typeface="Proxima Nova"/>
                <a:cs typeface="Proxima Nova"/>
                <a:sym typeface="Proxima Nova"/>
              </a:rPr>
              <a:t> </a:t>
            </a:r>
            <a:r>
              <a:rPr lang="en" sz="1100">
                <a:latin typeface="Proxima Nova"/>
                <a:ea typeface="Proxima Nova"/>
                <a:cs typeface="Proxima Nova"/>
                <a:sym typeface="Proxima Nova"/>
              </a:rPr>
              <a:t>provide tools for creating interactive graphs, and explore trends, correlations, and patterns.</a:t>
            </a:r>
            <a:endParaRPr sz="1100">
              <a:latin typeface="Proxima Nova"/>
              <a:ea typeface="Proxima Nova"/>
              <a:cs typeface="Proxima Nova"/>
              <a:sym typeface="Proxima Nova"/>
            </a:endParaRPr>
          </a:p>
          <a:p>
            <a:pPr indent="-298450" lvl="0" marL="171450" rtl="0" algn="l">
              <a:lnSpc>
                <a:spcPct val="115000"/>
              </a:lnSpc>
              <a:spcBef>
                <a:spcPts val="0"/>
              </a:spcBef>
              <a:spcAft>
                <a:spcPts val="0"/>
              </a:spcAft>
              <a:buSzPts val="1100"/>
              <a:buFont typeface="Proxima Nova"/>
              <a:buAutoNum type="arabicPeriod"/>
            </a:pPr>
            <a:r>
              <a:rPr b="1" lang="en" sz="1100">
                <a:solidFill>
                  <a:srgbClr val="0D1117"/>
                </a:solidFill>
                <a:latin typeface="Proxima Nova"/>
                <a:ea typeface="Proxima Nova"/>
                <a:cs typeface="Proxima Nova"/>
                <a:sym typeface="Proxima Nova"/>
              </a:rPr>
              <a:t>Integration</a:t>
            </a:r>
            <a:r>
              <a:rPr lang="en" sz="1100">
                <a:latin typeface="Proxima Nova"/>
                <a:ea typeface="Proxima Nova"/>
                <a:cs typeface="Proxima Nova"/>
                <a:sym typeface="Proxima Nova"/>
              </a:rPr>
              <a:t>: </a:t>
            </a:r>
            <a:r>
              <a:rPr b="1" lang="en" sz="1100">
                <a:highlight>
                  <a:srgbClr val="76A5AF"/>
                </a:highlight>
                <a:latin typeface="Proxima Nova"/>
                <a:ea typeface="Proxima Nova"/>
                <a:cs typeface="Proxima Nova"/>
                <a:sym typeface="Proxima Nova"/>
              </a:rPr>
              <a:t>cufflinks</a:t>
            </a:r>
            <a:r>
              <a:rPr b="1" lang="en" sz="1100">
                <a:highlight>
                  <a:srgbClr val="FFFFFF"/>
                </a:highlight>
                <a:latin typeface="Proxima Nova"/>
                <a:ea typeface="Proxima Nova"/>
                <a:cs typeface="Proxima Nova"/>
                <a:sym typeface="Proxima Nova"/>
              </a:rPr>
              <a:t> </a:t>
            </a:r>
            <a:r>
              <a:rPr lang="en" sz="1100">
                <a:latin typeface="Proxima Nova"/>
                <a:ea typeface="Proxima Nova"/>
                <a:cs typeface="Proxima Nova"/>
                <a:sym typeface="Proxima Nova"/>
              </a:rPr>
              <a:t>and </a:t>
            </a:r>
            <a:r>
              <a:rPr b="1" lang="en" sz="1100">
                <a:highlight>
                  <a:srgbClr val="76A5AF"/>
                </a:highlight>
                <a:latin typeface="Proxima Nova"/>
                <a:ea typeface="Proxima Nova"/>
                <a:cs typeface="Proxima Nova"/>
                <a:sym typeface="Proxima Nova"/>
              </a:rPr>
              <a:t>plotly.express</a:t>
            </a:r>
            <a:r>
              <a:rPr lang="en" sz="1100">
                <a:latin typeface="Proxima Nova"/>
                <a:ea typeface="Proxima Nova"/>
                <a:cs typeface="Proxima Nova"/>
                <a:sym typeface="Proxima Nova"/>
              </a:rPr>
              <a:t> to create interactive plots from dataframes and explanatory analysis</a:t>
            </a:r>
            <a:endParaRPr sz="1100">
              <a:latin typeface="Proxima Nova"/>
              <a:ea typeface="Proxima Nova"/>
              <a:cs typeface="Proxima Nova"/>
              <a:sym typeface="Proxima Nova"/>
            </a:endParaRPr>
          </a:p>
        </p:txBody>
      </p:sp>
      <p:pic>
        <p:nvPicPr>
          <p:cNvPr id="152" name="Google Shape;152;p21"/>
          <p:cNvPicPr preferRelativeResize="0"/>
          <p:nvPr/>
        </p:nvPicPr>
        <p:blipFill>
          <a:blip r:embed="rId3">
            <a:alphaModFix/>
          </a:blip>
          <a:stretch>
            <a:fillRect/>
          </a:stretch>
        </p:blipFill>
        <p:spPr>
          <a:xfrm>
            <a:off x="4448926" y="1533251"/>
            <a:ext cx="4330025" cy="2507637"/>
          </a:xfrm>
          <a:prstGeom prst="rect">
            <a:avLst/>
          </a:prstGeom>
          <a:noFill/>
          <a:ln>
            <a:noFill/>
          </a:ln>
        </p:spPr>
      </p:pic>
      <p:sp>
        <p:nvSpPr>
          <p:cNvPr id="153" name="Google Shape;153;p21"/>
          <p:cNvSpPr/>
          <p:nvPr/>
        </p:nvSpPr>
        <p:spPr>
          <a:xfrm>
            <a:off x="25875" y="4874375"/>
            <a:ext cx="3313800" cy="2013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lnSpc>
                <a:spcPct val="95000"/>
              </a:lnSpc>
              <a:spcBef>
                <a:spcPts val="1200"/>
              </a:spcBef>
              <a:spcAft>
                <a:spcPts val="1200"/>
              </a:spcAft>
              <a:buNone/>
            </a:pPr>
            <a:r>
              <a:rPr lang="en" sz="900">
                <a:solidFill>
                  <a:srgbClr val="999999"/>
                </a:solidFill>
                <a:latin typeface="Proxima Nova"/>
                <a:ea typeface="Proxima Nova"/>
                <a:cs typeface="Proxima Nova"/>
                <a:sym typeface="Proxima Nova"/>
              </a:rPr>
              <a:t>Feni Ismiati | ismiatifeni6@gmail.com | 6282210023177</a:t>
            </a:r>
            <a:endParaRPr sz="900">
              <a:solidFill>
                <a:srgbClr val="999999"/>
              </a:solidFill>
              <a:latin typeface="Proxima Nova"/>
              <a:ea typeface="Proxima Nova"/>
              <a:cs typeface="Proxima Nova"/>
              <a:sym typeface="Proxima Nov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